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9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60" r:id="rId12"/>
    <p:sldId id="258" r:id="rId13"/>
    <p:sldId id="261" r:id="rId14"/>
    <p:sldId id="262" r:id="rId15"/>
    <p:sldId id="265" r:id="rId16"/>
    <p:sldId id="266" r:id="rId17"/>
    <p:sldId id="267" r:id="rId18"/>
    <p:sldId id="263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84" r:id="rId29"/>
    <p:sldId id="277" r:id="rId30"/>
    <p:sldId id="292" r:id="rId31"/>
    <p:sldId id="282" r:id="rId32"/>
    <p:sldId id="301" r:id="rId33"/>
    <p:sldId id="278" r:id="rId34"/>
    <p:sldId id="279" r:id="rId35"/>
    <p:sldId id="280" r:id="rId36"/>
    <p:sldId id="281" r:id="rId37"/>
    <p:sldId id="300" r:id="rId38"/>
    <p:sldId id="295" r:id="rId39"/>
    <p:sldId id="294" r:id="rId40"/>
    <p:sldId id="296" r:id="rId41"/>
    <p:sldId id="297" r:id="rId42"/>
    <p:sldId id="298" r:id="rId43"/>
    <p:sldId id="299" r:id="rId44"/>
    <p:sldId id="283" r:id="rId45"/>
    <p:sldId id="302" r:id="rId46"/>
    <p:sldId id="303" r:id="rId47"/>
    <p:sldId id="304" r:id="rId48"/>
    <p:sldId id="305" r:id="rId49"/>
    <p:sldId id="306" r:id="rId50"/>
    <p:sldId id="307" r:id="rId51"/>
    <p:sldId id="309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8730B-FB8F-47F7-84DD-38C0F1332653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218D3-0423-4E22-A5D5-30E770E35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3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01F35F-35C5-48B8-9BAC-AB4503BDC5D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476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7CCE5-D37C-452B-8536-08A8D78F3E38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706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F2C75B-5953-4DA2-A8DA-8584DEE78983}" type="slidenum">
              <a:rPr lang="en-US"/>
              <a:pPr/>
              <a:t>32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88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7A44C4-6F45-4242-96CC-4BBE4087FE2A}" type="slidenum">
              <a:rPr lang="en-US"/>
              <a:pPr/>
              <a:t>34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6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5F01-95BE-42C2-B2DE-0902F5A9AED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341F-17F9-4187-B10C-AF4AA18D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67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5F01-95BE-42C2-B2DE-0902F5A9AED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341F-17F9-4187-B10C-AF4AA18D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3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5F01-95BE-42C2-B2DE-0902F5A9AED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341F-17F9-4187-B10C-AF4AA18D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20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F0B5909-8454-491A-8DAA-D11D92C56F2E}" type="datetime1">
              <a:rPr lang="en-US" altLang="en-US" smtClean="0"/>
              <a:t>2/27/2019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0F47030-DBE7-430C-B9B0-792253651A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877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53200" y="1981200"/>
            <a:ext cx="4927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53200" y="4114800"/>
            <a:ext cx="4927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9D7C346-5EB7-4BDB-B0F3-60381958699B}" type="datetime1">
              <a:rPr lang="en-US" altLang="en-US" smtClean="0"/>
              <a:t>2/27/2019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798ECF7-C842-49B1-A098-2CC5BCC056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25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5F01-95BE-42C2-B2DE-0902F5A9AED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341F-17F9-4187-B10C-AF4AA18D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3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5F01-95BE-42C2-B2DE-0902F5A9AED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341F-17F9-4187-B10C-AF4AA18D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1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5F01-95BE-42C2-B2DE-0902F5A9AED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341F-17F9-4187-B10C-AF4AA18D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9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5F01-95BE-42C2-B2DE-0902F5A9AED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341F-17F9-4187-B10C-AF4AA18D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9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5F01-95BE-42C2-B2DE-0902F5A9AED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341F-17F9-4187-B10C-AF4AA18D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5F01-95BE-42C2-B2DE-0902F5A9AED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341F-17F9-4187-B10C-AF4AA18D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1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5F01-95BE-42C2-B2DE-0902F5A9AED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341F-17F9-4187-B10C-AF4AA18D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2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5F01-95BE-42C2-B2DE-0902F5A9AED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341F-17F9-4187-B10C-AF4AA18D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3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B5F01-95BE-42C2-B2DE-0902F5A9AED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1341F-17F9-4187-B10C-AF4AA18D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5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NULL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oleObject" Target="../embeddings/oleObject8.bin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NULL"/><Relationship Id="rId4" Type="http://schemas.openxmlformats.org/officeDocument/2006/relationships/image" Target="../media/image20.wmf"/><Relationship Id="rId9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0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mtClean="0"/>
              <a:t>Interesting Yet Hitherto Unknown World of Molecular Anions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03743"/>
            <a:ext cx="9144000" cy="1655762"/>
          </a:xfrm>
        </p:spPr>
        <p:txBody>
          <a:bodyPr>
            <a:normAutofit/>
          </a:bodyPr>
          <a:lstStyle/>
          <a:p>
            <a:r>
              <a:rPr lang="en-GB" sz="3200" smtClean="0"/>
              <a:t>Vaibhav S. Prabhudesai</a:t>
            </a:r>
          </a:p>
          <a:p>
            <a:r>
              <a:rPr lang="en-GB" sz="3200" smtClean="0"/>
              <a:t>TIFR Mumbai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9655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1"/>
            <a:ext cx="8534400" cy="43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828800" y="457200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A sting in the tail of electron tracks</a:t>
            </a:r>
          </a:p>
        </p:txBody>
      </p:sp>
    </p:spTree>
    <p:extLst>
      <p:ext uri="{BB962C8B-B14F-4D97-AF65-F5344CB8AC3E}">
        <p14:creationId xmlns:p14="http://schemas.microsoft.com/office/powerpoint/2010/main" val="141579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latin typeface="+mn-lt"/>
              </a:rPr>
              <a:t>Negative Ion Resonances</a:t>
            </a:r>
          </a:p>
        </p:txBody>
      </p:sp>
      <p:grpSp>
        <p:nvGrpSpPr>
          <p:cNvPr id="6147" name="Group 4"/>
          <p:cNvGrpSpPr>
            <a:grpSpLocks/>
          </p:cNvGrpSpPr>
          <p:nvPr/>
        </p:nvGrpSpPr>
        <p:grpSpPr bwMode="auto">
          <a:xfrm>
            <a:off x="2971801" y="1981200"/>
            <a:ext cx="7388225" cy="2941638"/>
            <a:chOff x="960" y="1584"/>
            <a:chExt cx="4654" cy="1853"/>
          </a:xfrm>
        </p:grpSpPr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960" y="2668"/>
              <a:ext cx="1344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50" name="Line 6"/>
            <p:cNvSpPr>
              <a:spLocks noChangeShapeType="1"/>
            </p:cNvSpPr>
            <p:nvPr/>
          </p:nvSpPr>
          <p:spPr bwMode="auto">
            <a:xfrm>
              <a:off x="960" y="2359"/>
              <a:ext cx="129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51" name="Line 7"/>
            <p:cNvSpPr>
              <a:spLocks noChangeShapeType="1"/>
            </p:cNvSpPr>
            <p:nvPr/>
          </p:nvSpPr>
          <p:spPr bwMode="auto">
            <a:xfrm>
              <a:off x="960" y="2152"/>
              <a:ext cx="129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>
              <a:off x="960" y="2049"/>
              <a:ext cx="129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960" y="1997"/>
              <a:ext cx="129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grpSp>
          <p:nvGrpSpPr>
            <p:cNvPr id="6154" name="Group 10"/>
            <p:cNvGrpSpPr>
              <a:grpSpLocks/>
            </p:cNvGrpSpPr>
            <p:nvPr/>
          </p:nvGrpSpPr>
          <p:grpSpPr bwMode="auto">
            <a:xfrm>
              <a:off x="960" y="1584"/>
              <a:ext cx="1344" cy="361"/>
              <a:chOff x="528" y="2736"/>
              <a:chExt cx="1344" cy="144"/>
            </a:xfrm>
          </p:grpSpPr>
          <p:sp>
            <p:nvSpPr>
              <p:cNvPr id="6184" name="Line 11"/>
              <p:cNvSpPr>
                <a:spLocks noChangeShapeType="1"/>
              </p:cNvSpPr>
              <p:nvPr/>
            </p:nvSpPr>
            <p:spPr bwMode="auto">
              <a:xfrm>
                <a:off x="528" y="2880"/>
                <a:ext cx="12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85" name="Line 12"/>
              <p:cNvSpPr>
                <a:spLocks noChangeShapeType="1"/>
              </p:cNvSpPr>
              <p:nvPr/>
            </p:nvSpPr>
            <p:spPr bwMode="auto">
              <a:xfrm flipV="1">
                <a:off x="528" y="273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86" name="Line 13"/>
              <p:cNvSpPr>
                <a:spLocks noChangeShapeType="1"/>
              </p:cNvSpPr>
              <p:nvPr/>
            </p:nvSpPr>
            <p:spPr bwMode="auto">
              <a:xfrm flipV="1">
                <a:off x="624" y="273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87" name="Line 14"/>
              <p:cNvSpPr>
                <a:spLocks noChangeShapeType="1"/>
              </p:cNvSpPr>
              <p:nvPr/>
            </p:nvSpPr>
            <p:spPr bwMode="auto">
              <a:xfrm flipV="1">
                <a:off x="720" y="273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88" name="Line 15"/>
              <p:cNvSpPr>
                <a:spLocks noChangeShapeType="1"/>
              </p:cNvSpPr>
              <p:nvPr/>
            </p:nvSpPr>
            <p:spPr bwMode="auto">
              <a:xfrm flipV="1">
                <a:off x="816" y="273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89" name="Line 16"/>
              <p:cNvSpPr>
                <a:spLocks noChangeShapeType="1"/>
              </p:cNvSpPr>
              <p:nvPr/>
            </p:nvSpPr>
            <p:spPr bwMode="auto">
              <a:xfrm flipV="1">
                <a:off x="912" y="273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90" name="Line 17"/>
              <p:cNvSpPr>
                <a:spLocks noChangeShapeType="1"/>
              </p:cNvSpPr>
              <p:nvPr/>
            </p:nvSpPr>
            <p:spPr bwMode="auto">
              <a:xfrm flipV="1">
                <a:off x="1008" y="273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91" name="Line 18"/>
              <p:cNvSpPr>
                <a:spLocks noChangeShapeType="1"/>
              </p:cNvSpPr>
              <p:nvPr/>
            </p:nvSpPr>
            <p:spPr bwMode="auto">
              <a:xfrm flipV="1">
                <a:off x="1104" y="273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92" name="Line 19"/>
              <p:cNvSpPr>
                <a:spLocks noChangeShapeType="1"/>
              </p:cNvSpPr>
              <p:nvPr/>
            </p:nvSpPr>
            <p:spPr bwMode="auto">
              <a:xfrm flipV="1">
                <a:off x="1200" y="273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93" name="Line 20"/>
              <p:cNvSpPr>
                <a:spLocks noChangeShapeType="1"/>
              </p:cNvSpPr>
              <p:nvPr/>
            </p:nvSpPr>
            <p:spPr bwMode="auto">
              <a:xfrm flipV="1">
                <a:off x="1296" y="273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94" name="Line 21"/>
              <p:cNvSpPr>
                <a:spLocks noChangeShapeType="1"/>
              </p:cNvSpPr>
              <p:nvPr/>
            </p:nvSpPr>
            <p:spPr bwMode="auto">
              <a:xfrm flipV="1">
                <a:off x="1392" y="273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95" name="Line 22"/>
              <p:cNvSpPr>
                <a:spLocks noChangeShapeType="1"/>
              </p:cNvSpPr>
              <p:nvPr/>
            </p:nvSpPr>
            <p:spPr bwMode="auto">
              <a:xfrm flipV="1">
                <a:off x="1488" y="273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96" name="Line 23"/>
              <p:cNvSpPr>
                <a:spLocks noChangeShapeType="1"/>
              </p:cNvSpPr>
              <p:nvPr/>
            </p:nvSpPr>
            <p:spPr bwMode="auto">
              <a:xfrm flipV="1">
                <a:off x="1584" y="273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97" name="Line 24"/>
              <p:cNvSpPr>
                <a:spLocks noChangeShapeType="1"/>
              </p:cNvSpPr>
              <p:nvPr/>
            </p:nvSpPr>
            <p:spPr bwMode="auto">
              <a:xfrm flipV="1">
                <a:off x="1680" y="273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98" name="Line 25"/>
              <p:cNvSpPr>
                <a:spLocks noChangeShapeType="1"/>
              </p:cNvSpPr>
              <p:nvPr/>
            </p:nvSpPr>
            <p:spPr bwMode="auto">
              <a:xfrm flipV="1">
                <a:off x="1776" y="273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6155" name="Text Box 26"/>
            <p:cNvSpPr txBox="1">
              <a:spLocks noChangeArrowheads="1"/>
            </p:cNvSpPr>
            <p:nvPr/>
          </p:nvSpPr>
          <p:spPr bwMode="auto">
            <a:xfrm>
              <a:off x="1526" y="2805"/>
              <a:ext cx="20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008000"/>
                  </a:solidFill>
                </a:rPr>
                <a:t>X</a:t>
              </a:r>
            </a:p>
          </p:txBody>
        </p:sp>
        <p:grpSp>
          <p:nvGrpSpPr>
            <p:cNvPr id="6156" name="Group 27"/>
            <p:cNvGrpSpPr>
              <a:grpSpLocks/>
            </p:cNvGrpSpPr>
            <p:nvPr/>
          </p:nvGrpSpPr>
          <p:grpSpPr bwMode="auto">
            <a:xfrm>
              <a:off x="2304" y="2462"/>
              <a:ext cx="1573" cy="975"/>
              <a:chOff x="2400" y="1646"/>
              <a:chExt cx="1573" cy="975"/>
            </a:xfrm>
          </p:grpSpPr>
          <p:sp>
            <p:nvSpPr>
              <p:cNvPr id="6179" name="Line 28"/>
              <p:cNvSpPr>
                <a:spLocks noChangeShapeType="1"/>
              </p:cNvSpPr>
              <p:nvPr/>
            </p:nvSpPr>
            <p:spPr bwMode="auto">
              <a:xfrm>
                <a:off x="2400" y="1852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80" name="Line 29"/>
              <p:cNvSpPr>
                <a:spLocks noChangeShapeType="1"/>
              </p:cNvSpPr>
              <p:nvPr/>
            </p:nvSpPr>
            <p:spPr bwMode="auto">
              <a:xfrm flipH="1">
                <a:off x="2544" y="2007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81" name="Line 30"/>
              <p:cNvSpPr>
                <a:spLocks noChangeShapeType="1"/>
              </p:cNvSpPr>
              <p:nvPr/>
            </p:nvSpPr>
            <p:spPr bwMode="auto">
              <a:xfrm>
                <a:off x="2784" y="1646"/>
                <a:ext cx="0" cy="20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82" name="Line 31"/>
              <p:cNvSpPr>
                <a:spLocks noChangeShapeType="1"/>
              </p:cNvSpPr>
              <p:nvPr/>
            </p:nvSpPr>
            <p:spPr bwMode="auto">
              <a:xfrm flipV="1">
                <a:off x="2784" y="2007"/>
                <a:ext cx="0" cy="20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83" name="Text Box 32"/>
              <p:cNvSpPr txBox="1">
                <a:spLocks noChangeArrowheads="1"/>
              </p:cNvSpPr>
              <p:nvPr/>
            </p:nvSpPr>
            <p:spPr bwMode="auto">
              <a:xfrm>
                <a:off x="2630" y="2179"/>
                <a:ext cx="134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2000" b="1" i="1">
                    <a:solidFill>
                      <a:srgbClr val="A50021"/>
                    </a:solidFill>
                  </a:rPr>
                  <a:t>E. A.</a:t>
                </a:r>
              </a:p>
              <a:p>
                <a:r>
                  <a:rPr lang="en-US" altLang="en-US" sz="2000" b="1" i="1">
                    <a:solidFill>
                      <a:srgbClr val="A50021"/>
                    </a:solidFill>
                  </a:rPr>
                  <a:t>(Electron Affinity)</a:t>
                </a:r>
              </a:p>
            </p:txBody>
          </p:sp>
        </p:grpSp>
        <p:grpSp>
          <p:nvGrpSpPr>
            <p:cNvPr id="6157" name="Group 33"/>
            <p:cNvGrpSpPr>
              <a:grpSpLocks/>
            </p:cNvGrpSpPr>
            <p:nvPr/>
          </p:nvGrpSpPr>
          <p:grpSpPr bwMode="auto">
            <a:xfrm>
              <a:off x="3216" y="2339"/>
              <a:ext cx="2398" cy="863"/>
              <a:chOff x="3312" y="1523"/>
              <a:chExt cx="2398" cy="863"/>
            </a:xfrm>
          </p:grpSpPr>
          <p:grpSp>
            <p:nvGrpSpPr>
              <p:cNvPr id="6158" name="Group 34"/>
              <p:cNvGrpSpPr>
                <a:grpSpLocks/>
              </p:cNvGrpSpPr>
              <p:nvPr/>
            </p:nvGrpSpPr>
            <p:grpSpPr bwMode="auto">
              <a:xfrm>
                <a:off x="3312" y="1537"/>
                <a:ext cx="1344" cy="849"/>
                <a:chOff x="3312" y="1537"/>
                <a:chExt cx="1344" cy="849"/>
              </a:xfrm>
            </p:grpSpPr>
            <p:sp>
              <p:nvSpPr>
                <p:cNvPr id="6160" name="Line 35"/>
                <p:cNvSpPr>
                  <a:spLocks noChangeShapeType="1"/>
                </p:cNvSpPr>
                <p:nvPr/>
              </p:nvSpPr>
              <p:spPr bwMode="auto">
                <a:xfrm>
                  <a:off x="3312" y="2007"/>
                  <a:ext cx="1344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161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830" y="2059"/>
                  <a:ext cx="34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r>
                    <a:rPr lang="en-US" altLang="en-US" sz="2800" b="1">
                      <a:solidFill>
                        <a:srgbClr val="008000"/>
                      </a:solidFill>
                    </a:rPr>
                    <a:t>X</a:t>
                  </a:r>
                  <a:r>
                    <a:rPr lang="en-US" altLang="en-US" sz="2800" b="1" baseline="60000">
                      <a:solidFill>
                        <a:srgbClr val="008000"/>
                      </a:solidFill>
                    </a:rPr>
                    <a:t>–</a:t>
                  </a:r>
                </a:p>
              </p:txBody>
            </p:sp>
            <p:grpSp>
              <p:nvGrpSpPr>
                <p:cNvPr id="6162" name="Group 37"/>
                <p:cNvGrpSpPr>
                  <a:grpSpLocks/>
                </p:cNvGrpSpPr>
                <p:nvPr/>
              </p:nvGrpSpPr>
              <p:grpSpPr bwMode="auto">
                <a:xfrm>
                  <a:off x="3312" y="1537"/>
                  <a:ext cx="1344" cy="310"/>
                  <a:chOff x="528" y="2736"/>
                  <a:chExt cx="1344" cy="144"/>
                </a:xfrm>
              </p:grpSpPr>
              <p:sp>
                <p:nvSpPr>
                  <p:cNvPr id="6164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2880"/>
                    <a:ext cx="12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6165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" y="2736"/>
                    <a:ext cx="9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6166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" y="2736"/>
                    <a:ext cx="9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6167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0" y="2736"/>
                    <a:ext cx="9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6168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736"/>
                    <a:ext cx="9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6169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2" y="2736"/>
                    <a:ext cx="9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6170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2736"/>
                    <a:ext cx="9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6171" name="Line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04" y="2736"/>
                    <a:ext cx="9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6172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00" y="2736"/>
                    <a:ext cx="9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6173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96" y="2736"/>
                    <a:ext cx="9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6174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92" y="2736"/>
                    <a:ext cx="9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6175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88" y="2736"/>
                    <a:ext cx="9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6176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84" y="2736"/>
                    <a:ext cx="9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6177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80" y="2736"/>
                    <a:ext cx="9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6178" name="Line 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76" y="2736"/>
                    <a:ext cx="9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sp>
              <p:nvSpPr>
                <p:cNvPr id="6163" name="Line 53"/>
                <p:cNvSpPr>
                  <a:spLocks noChangeShapeType="1"/>
                </p:cNvSpPr>
                <p:nvPr/>
              </p:nvSpPr>
              <p:spPr bwMode="auto">
                <a:xfrm>
                  <a:off x="3312" y="1692"/>
                  <a:ext cx="1344" cy="0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6159" name="Text Box 54"/>
              <p:cNvSpPr txBox="1">
                <a:spLocks noChangeArrowheads="1"/>
              </p:cNvSpPr>
              <p:nvPr/>
            </p:nvSpPr>
            <p:spPr bwMode="auto">
              <a:xfrm>
                <a:off x="4742" y="1523"/>
                <a:ext cx="9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2400" b="1" i="1">
                    <a:solidFill>
                      <a:srgbClr val="FF3300"/>
                    </a:solidFill>
                  </a:rPr>
                  <a:t>Resonance</a:t>
                </a:r>
              </a:p>
            </p:txBody>
          </p:sp>
        </p:grpSp>
      </p:grpSp>
      <p:sp>
        <p:nvSpPr>
          <p:cNvPr id="6148" name="Text Box 55"/>
          <p:cNvSpPr txBox="1">
            <a:spLocks noChangeArrowheads="1"/>
          </p:cNvSpPr>
          <p:nvPr/>
        </p:nvSpPr>
        <p:spPr bwMode="auto">
          <a:xfrm>
            <a:off x="1631950" y="5173663"/>
            <a:ext cx="8928100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200" b="1"/>
              <a:t>Conventional optical spectroscopy fails in studying these resonances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200" b="1"/>
              <a:t>Studied through electron collisions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F8B76-4708-49D2-B867-9B0E3431DCF7}" type="datetime1">
              <a:rPr lang="en-US" smtClean="0"/>
              <a:t>2/27/2019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91B5-8632-4D44-BF51-8BF9CCEDCE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743200" y="4993343"/>
            <a:ext cx="7391400" cy="11230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6848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564343"/>
            <a:ext cx="8485094" cy="49790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Elastic scattering  			</a:t>
            </a:r>
            <a:r>
              <a:rPr lang="en-US" altLang="en-US" sz="2000" dirty="0">
                <a:solidFill>
                  <a:srgbClr val="002060"/>
                </a:solidFill>
              </a:rPr>
              <a:t>AB + </a:t>
            </a:r>
            <a:r>
              <a:rPr lang="en-US" altLang="en-US" sz="2000" i="1" dirty="0">
                <a:solidFill>
                  <a:srgbClr val="002060"/>
                </a:solidFill>
              </a:rPr>
              <a:t>e </a:t>
            </a:r>
            <a:r>
              <a:rPr lang="en-US" altLang="en-US" sz="2400" i="1" baseline="30000" dirty="0">
                <a:solidFill>
                  <a:srgbClr val="002060"/>
                </a:solidFill>
              </a:rPr>
              <a:t>-            </a:t>
            </a:r>
            <a:r>
              <a:rPr lang="en-US" altLang="en-US" sz="2000" dirty="0">
                <a:solidFill>
                  <a:srgbClr val="002060"/>
                </a:solidFill>
              </a:rPr>
              <a:t>AB + </a:t>
            </a:r>
            <a:r>
              <a:rPr lang="en-US" altLang="en-US" sz="2000" i="1" dirty="0">
                <a:solidFill>
                  <a:srgbClr val="002060"/>
                </a:solidFill>
              </a:rPr>
              <a:t>e </a:t>
            </a:r>
            <a:r>
              <a:rPr lang="en-US" altLang="en-US" sz="2400" i="1" baseline="30000" dirty="0">
                <a:solidFill>
                  <a:srgbClr val="002060"/>
                </a:solidFill>
              </a:rPr>
              <a:t>-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Inelastic scattering</a:t>
            </a:r>
          </a:p>
          <a:p>
            <a:pPr lvl="1"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Excitation	</a:t>
            </a:r>
            <a:r>
              <a:rPr lang="en-US" altLang="en-US" sz="2000" dirty="0">
                <a:solidFill>
                  <a:srgbClr val="CC3300"/>
                </a:solidFill>
              </a:rPr>
              <a:t>	</a:t>
            </a:r>
            <a:r>
              <a:rPr lang="en-US" altLang="en-US" sz="2000" dirty="0"/>
              <a:t>		</a:t>
            </a:r>
            <a:r>
              <a:rPr lang="en-US" altLang="en-US" sz="2000" dirty="0">
                <a:solidFill>
                  <a:srgbClr val="002060"/>
                </a:solidFill>
              </a:rPr>
              <a:t>AB + </a:t>
            </a:r>
            <a:r>
              <a:rPr lang="en-US" altLang="en-US" sz="2000" i="1" dirty="0">
                <a:solidFill>
                  <a:srgbClr val="002060"/>
                </a:solidFill>
              </a:rPr>
              <a:t>e </a:t>
            </a:r>
            <a:r>
              <a:rPr lang="en-US" altLang="en-US" i="1" baseline="30000" dirty="0">
                <a:solidFill>
                  <a:srgbClr val="002060"/>
                </a:solidFill>
              </a:rPr>
              <a:t>-</a:t>
            </a:r>
            <a:r>
              <a:rPr lang="en-US" altLang="en-US" sz="2000" dirty="0">
                <a:solidFill>
                  <a:srgbClr val="002060"/>
                </a:solidFill>
              </a:rPr>
              <a:t>        AB</a:t>
            </a:r>
            <a:r>
              <a:rPr lang="en-US" altLang="en-US" baseline="30000" dirty="0">
                <a:solidFill>
                  <a:srgbClr val="002060"/>
                </a:solidFill>
              </a:rPr>
              <a:t>*</a:t>
            </a:r>
            <a:r>
              <a:rPr lang="en-US" altLang="en-US" sz="2000" dirty="0">
                <a:solidFill>
                  <a:srgbClr val="002060"/>
                </a:solidFill>
              </a:rPr>
              <a:t> + </a:t>
            </a:r>
            <a:r>
              <a:rPr lang="en-US" altLang="en-US" sz="2000" i="1" dirty="0">
                <a:solidFill>
                  <a:srgbClr val="002060"/>
                </a:solidFill>
              </a:rPr>
              <a:t>e </a:t>
            </a:r>
            <a:r>
              <a:rPr lang="en-US" altLang="en-US" i="1" baseline="30000" dirty="0">
                <a:solidFill>
                  <a:srgbClr val="002060"/>
                </a:solidFill>
              </a:rPr>
              <a:t>-</a:t>
            </a:r>
          </a:p>
          <a:p>
            <a:pPr lvl="1"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Ionization				</a:t>
            </a:r>
            <a:r>
              <a:rPr lang="en-US" altLang="en-US" sz="2000" dirty="0">
                <a:solidFill>
                  <a:srgbClr val="002060"/>
                </a:solidFill>
              </a:rPr>
              <a:t>AB + </a:t>
            </a:r>
            <a:r>
              <a:rPr lang="en-US" altLang="en-US" sz="2000" i="1" dirty="0">
                <a:solidFill>
                  <a:srgbClr val="002060"/>
                </a:solidFill>
              </a:rPr>
              <a:t>e </a:t>
            </a:r>
            <a:r>
              <a:rPr lang="en-US" altLang="en-US" i="1" baseline="30000" dirty="0">
                <a:solidFill>
                  <a:srgbClr val="002060"/>
                </a:solidFill>
              </a:rPr>
              <a:t>-</a:t>
            </a:r>
            <a:r>
              <a:rPr lang="en-US" altLang="en-US" sz="2000" dirty="0">
                <a:solidFill>
                  <a:srgbClr val="002060"/>
                </a:solidFill>
              </a:rPr>
              <a:t>        AB</a:t>
            </a:r>
            <a:r>
              <a:rPr lang="en-US" altLang="en-US" baseline="30000" dirty="0">
                <a:solidFill>
                  <a:srgbClr val="002060"/>
                </a:solidFill>
              </a:rPr>
              <a:t>+</a:t>
            </a:r>
            <a:r>
              <a:rPr lang="en-US" altLang="en-US" sz="2000" dirty="0">
                <a:solidFill>
                  <a:srgbClr val="002060"/>
                </a:solidFill>
              </a:rPr>
              <a:t> + 2</a:t>
            </a:r>
            <a:r>
              <a:rPr lang="en-US" altLang="en-US" sz="2000" i="1" dirty="0">
                <a:solidFill>
                  <a:srgbClr val="002060"/>
                </a:solidFill>
              </a:rPr>
              <a:t>e </a:t>
            </a:r>
            <a:r>
              <a:rPr lang="en-US" altLang="en-US" i="1" baseline="30000" dirty="0">
                <a:solidFill>
                  <a:srgbClr val="002060"/>
                </a:solidFill>
              </a:rPr>
              <a:t>-</a:t>
            </a:r>
            <a:endParaRPr lang="en-US" altLang="en-US" i="1" dirty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Dissociative ionization		</a:t>
            </a:r>
            <a:r>
              <a:rPr lang="en-US" altLang="en-US" sz="2000" dirty="0">
                <a:solidFill>
                  <a:srgbClr val="002060"/>
                </a:solidFill>
              </a:rPr>
              <a:t>AB + </a:t>
            </a:r>
            <a:r>
              <a:rPr lang="en-US" altLang="en-US" sz="2000" i="1" dirty="0">
                <a:solidFill>
                  <a:srgbClr val="002060"/>
                </a:solidFill>
              </a:rPr>
              <a:t>e </a:t>
            </a:r>
            <a:r>
              <a:rPr lang="en-US" altLang="en-US" i="1" baseline="30000" dirty="0">
                <a:solidFill>
                  <a:srgbClr val="002060"/>
                </a:solidFill>
              </a:rPr>
              <a:t>-</a:t>
            </a:r>
            <a:r>
              <a:rPr lang="en-US" altLang="en-US" sz="2000" dirty="0">
                <a:solidFill>
                  <a:srgbClr val="002060"/>
                </a:solidFill>
              </a:rPr>
              <a:t>        A + B </a:t>
            </a:r>
            <a:r>
              <a:rPr lang="en-US" altLang="en-US" baseline="30000" dirty="0">
                <a:solidFill>
                  <a:srgbClr val="002060"/>
                </a:solidFill>
              </a:rPr>
              <a:t>+</a:t>
            </a:r>
            <a:r>
              <a:rPr lang="en-US" altLang="en-US" sz="2000" dirty="0">
                <a:solidFill>
                  <a:srgbClr val="002060"/>
                </a:solidFill>
              </a:rPr>
              <a:t> + 2</a:t>
            </a:r>
            <a:r>
              <a:rPr lang="en-US" altLang="en-US" sz="2000" i="1" dirty="0">
                <a:solidFill>
                  <a:srgbClr val="002060"/>
                </a:solidFill>
              </a:rPr>
              <a:t>e </a:t>
            </a:r>
            <a:r>
              <a:rPr lang="en-US" altLang="en-US" i="1" baseline="30000" dirty="0">
                <a:solidFill>
                  <a:srgbClr val="002060"/>
                </a:solidFill>
              </a:rPr>
              <a:t>-</a:t>
            </a:r>
            <a:endParaRPr lang="en-US" altLang="en-US" sz="2000" i="1" dirty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Dissociation			</a:t>
            </a:r>
            <a:r>
              <a:rPr lang="en-US" altLang="en-US" sz="2000" dirty="0">
                <a:solidFill>
                  <a:srgbClr val="002060"/>
                </a:solidFill>
              </a:rPr>
              <a:t>AB + </a:t>
            </a:r>
            <a:r>
              <a:rPr lang="en-US" altLang="en-US" sz="2000" i="1" dirty="0">
                <a:solidFill>
                  <a:srgbClr val="002060"/>
                </a:solidFill>
              </a:rPr>
              <a:t>e </a:t>
            </a:r>
            <a:r>
              <a:rPr lang="en-US" altLang="en-US" i="1" baseline="30000" dirty="0">
                <a:solidFill>
                  <a:srgbClr val="002060"/>
                </a:solidFill>
              </a:rPr>
              <a:t>-</a:t>
            </a:r>
            <a:r>
              <a:rPr lang="en-US" altLang="en-US" sz="2000" dirty="0">
                <a:solidFill>
                  <a:srgbClr val="002060"/>
                </a:solidFill>
              </a:rPr>
              <a:t>        A + B + </a:t>
            </a:r>
            <a:r>
              <a:rPr lang="en-US" altLang="en-US" sz="2000" i="1" dirty="0">
                <a:solidFill>
                  <a:srgbClr val="002060"/>
                </a:solidFill>
              </a:rPr>
              <a:t>e </a:t>
            </a:r>
            <a:r>
              <a:rPr lang="en-US" altLang="en-US" i="1" baseline="30000" dirty="0">
                <a:solidFill>
                  <a:srgbClr val="002060"/>
                </a:solidFill>
              </a:rPr>
              <a:t>-</a:t>
            </a:r>
            <a:endParaRPr lang="en-US" altLang="en-US" sz="2000" i="1" dirty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Dissociative excitation		</a:t>
            </a:r>
            <a:r>
              <a:rPr lang="en-US" altLang="en-US" sz="2000" dirty="0">
                <a:solidFill>
                  <a:srgbClr val="002060"/>
                </a:solidFill>
              </a:rPr>
              <a:t>AB + </a:t>
            </a:r>
            <a:r>
              <a:rPr lang="en-US" altLang="en-US" sz="2000" i="1" dirty="0">
                <a:solidFill>
                  <a:srgbClr val="002060"/>
                </a:solidFill>
              </a:rPr>
              <a:t>e </a:t>
            </a:r>
            <a:r>
              <a:rPr lang="en-US" altLang="en-US" i="1" baseline="30000" dirty="0">
                <a:solidFill>
                  <a:srgbClr val="002060"/>
                </a:solidFill>
              </a:rPr>
              <a:t>-</a:t>
            </a:r>
            <a:r>
              <a:rPr lang="en-US" altLang="en-US" sz="2000" dirty="0">
                <a:solidFill>
                  <a:srgbClr val="002060"/>
                </a:solidFill>
              </a:rPr>
              <a:t>        A + B</a:t>
            </a:r>
            <a:r>
              <a:rPr lang="en-US" altLang="en-US" baseline="30000" dirty="0">
                <a:solidFill>
                  <a:srgbClr val="002060"/>
                </a:solidFill>
              </a:rPr>
              <a:t>*</a:t>
            </a:r>
            <a:r>
              <a:rPr lang="en-US" altLang="en-US" sz="2000" dirty="0">
                <a:solidFill>
                  <a:srgbClr val="002060"/>
                </a:solidFill>
              </a:rPr>
              <a:t> + </a:t>
            </a:r>
            <a:r>
              <a:rPr lang="en-US" altLang="en-US" sz="2000" i="1" dirty="0">
                <a:solidFill>
                  <a:srgbClr val="002060"/>
                </a:solidFill>
              </a:rPr>
              <a:t>e </a:t>
            </a:r>
            <a:r>
              <a:rPr lang="en-US" altLang="en-US" i="1" baseline="30000" dirty="0">
                <a:solidFill>
                  <a:srgbClr val="002060"/>
                </a:solidFill>
              </a:rPr>
              <a:t>-</a:t>
            </a:r>
            <a:endParaRPr lang="en-US" altLang="en-US" sz="2000" i="1" dirty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Polar dissociation			</a:t>
            </a:r>
            <a:r>
              <a:rPr lang="en-US" altLang="en-US" sz="2000" dirty="0">
                <a:solidFill>
                  <a:srgbClr val="002060"/>
                </a:solidFill>
              </a:rPr>
              <a:t>AB + </a:t>
            </a:r>
            <a:r>
              <a:rPr lang="en-US" altLang="en-US" sz="2000" i="1" dirty="0">
                <a:solidFill>
                  <a:srgbClr val="002060"/>
                </a:solidFill>
              </a:rPr>
              <a:t>e </a:t>
            </a:r>
            <a:r>
              <a:rPr lang="en-US" altLang="en-US" i="1" baseline="30000" dirty="0">
                <a:solidFill>
                  <a:srgbClr val="002060"/>
                </a:solidFill>
              </a:rPr>
              <a:t>-</a:t>
            </a:r>
            <a:r>
              <a:rPr lang="en-US" altLang="en-US" sz="2000" dirty="0">
                <a:solidFill>
                  <a:srgbClr val="002060"/>
                </a:solidFill>
              </a:rPr>
              <a:t>        AB</a:t>
            </a:r>
            <a:r>
              <a:rPr lang="en-US" altLang="en-US" baseline="30000" dirty="0">
                <a:solidFill>
                  <a:srgbClr val="002060"/>
                </a:solidFill>
              </a:rPr>
              <a:t>*</a:t>
            </a:r>
            <a:r>
              <a:rPr lang="en-US" altLang="en-US" sz="2000" dirty="0">
                <a:solidFill>
                  <a:srgbClr val="002060"/>
                </a:solidFill>
              </a:rPr>
              <a:t> + </a:t>
            </a:r>
            <a:r>
              <a:rPr lang="en-US" altLang="en-US" sz="2000" i="1" dirty="0">
                <a:solidFill>
                  <a:srgbClr val="002060"/>
                </a:solidFill>
              </a:rPr>
              <a:t>e </a:t>
            </a:r>
            <a:r>
              <a:rPr lang="en-US" altLang="en-US" i="1" baseline="30000" dirty="0">
                <a:solidFill>
                  <a:srgbClr val="002060"/>
                </a:solidFill>
              </a:rPr>
              <a:t>-</a:t>
            </a:r>
          </a:p>
          <a:p>
            <a:pPr lvl="1"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chemeClr val="folHlink"/>
                </a:solidFill>
              </a:rPr>
              <a:t>							     	     </a:t>
            </a:r>
            <a:r>
              <a:rPr lang="en-US" altLang="en-US" sz="2000" dirty="0">
                <a:solidFill>
                  <a:srgbClr val="002060"/>
                </a:solidFill>
              </a:rPr>
              <a:t>A </a:t>
            </a:r>
            <a:r>
              <a:rPr lang="en-US" altLang="en-US" baseline="30000" dirty="0">
                <a:solidFill>
                  <a:srgbClr val="002060"/>
                </a:solidFill>
              </a:rPr>
              <a:t>+ </a:t>
            </a:r>
            <a:r>
              <a:rPr lang="en-US" altLang="en-US" sz="2000" dirty="0">
                <a:solidFill>
                  <a:srgbClr val="002060"/>
                </a:solidFill>
              </a:rPr>
              <a:t>+ B </a:t>
            </a:r>
            <a:r>
              <a:rPr lang="en-US" altLang="en-US" baseline="30000" dirty="0">
                <a:solidFill>
                  <a:srgbClr val="002060"/>
                </a:solidFill>
              </a:rPr>
              <a:t>-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</a:p>
          <a:p>
            <a:pPr lvl="1"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Dissociative electron attachment	</a:t>
            </a:r>
            <a:r>
              <a:rPr lang="en-US" altLang="en-US" sz="2000" dirty="0">
                <a:solidFill>
                  <a:srgbClr val="002060"/>
                </a:solidFill>
              </a:rPr>
              <a:t>AB + </a:t>
            </a:r>
            <a:r>
              <a:rPr lang="en-US" altLang="en-US" sz="2000" i="1" dirty="0">
                <a:solidFill>
                  <a:srgbClr val="002060"/>
                </a:solidFill>
              </a:rPr>
              <a:t>e </a:t>
            </a:r>
            <a:r>
              <a:rPr lang="en-US" altLang="en-US" i="1" baseline="30000" dirty="0">
                <a:solidFill>
                  <a:srgbClr val="002060"/>
                </a:solidFill>
              </a:rPr>
              <a:t>-</a:t>
            </a:r>
            <a:r>
              <a:rPr lang="en-US" altLang="en-US" sz="2000" i="1" baseline="30000" dirty="0">
                <a:solidFill>
                  <a:srgbClr val="002060"/>
                </a:solidFill>
              </a:rPr>
              <a:t>              </a:t>
            </a:r>
            <a:r>
              <a:rPr lang="en-US" altLang="en-US" dirty="0">
                <a:solidFill>
                  <a:srgbClr val="002060"/>
                </a:solidFill>
              </a:rPr>
              <a:t>(</a:t>
            </a:r>
            <a:r>
              <a:rPr lang="en-US" altLang="en-US" sz="2000" dirty="0">
                <a:solidFill>
                  <a:srgbClr val="002060"/>
                </a:solidFill>
              </a:rPr>
              <a:t>AB</a:t>
            </a:r>
            <a:r>
              <a:rPr lang="en-US" altLang="en-US" baseline="30000" dirty="0">
                <a:solidFill>
                  <a:srgbClr val="002060"/>
                </a:solidFill>
              </a:rPr>
              <a:t> -</a:t>
            </a:r>
            <a:r>
              <a:rPr lang="en-US" altLang="en-US" dirty="0">
                <a:solidFill>
                  <a:srgbClr val="002060"/>
                </a:solidFill>
              </a:rPr>
              <a:t>)</a:t>
            </a:r>
            <a:r>
              <a:rPr lang="en-US" altLang="en-US" baseline="30000" dirty="0">
                <a:solidFill>
                  <a:srgbClr val="002060"/>
                </a:solidFill>
              </a:rPr>
              <a:t> *        </a:t>
            </a:r>
            <a:r>
              <a:rPr lang="en-US" altLang="en-US" sz="2000" dirty="0">
                <a:solidFill>
                  <a:srgbClr val="002060"/>
                </a:solidFill>
              </a:rPr>
              <a:t>A + B </a:t>
            </a:r>
            <a:r>
              <a:rPr lang="en-US" altLang="en-US" sz="2000" baseline="30000" dirty="0">
                <a:solidFill>
                  <a:srgbClr val="002060"/>
                </a:solidFill>
              </a:rPr>
              <a:t>-</a:t>
            </a:r>
            <a:r>
              <a:rPr lang="en-US" altLang="en-US" baseline="30000" dirty="0"/>
              <a:t>  </a:t>
            </a:r>
          </a:p>
          <a:p>
            <a:pPr lvl="1"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Char char="Ø"/>
            </a:pPr>
            <a:endParaRPr lang="en-US" altLang="en-US" sz="1200" dirty="0"/>
          </a:p>
          <a:p>
            <a:pPr lvl="1"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Bond breaking by catalytic electron	                                         A + B +</a:t>
            </a:r>
            <a:r>
              <a:rPr lang="en-US" altLang="en-US" sz="2000" i="1" dirty="0">
                <a:solidFill>
                  <a:srgbClr val="002060"/>
                </a:solidFill>
              </a:rPr>
              <a:t> e </a:t>
            </a:r>
            <a:r>
              <a:rPr lang="en-US" altLang="en-US" i="1" baseline="30000" dirty="0">
                <a:solidFill>
                  <a:srgbClr val="002060"/>
                </a:solidFill>
              </a:rPr>
              <a:t>-</a:t>
            </a:r>
            <a:endParaRPr lang="en-US" altLang="en-US" sz="2000" dirty="0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1"/>
            <a:ext cx="8077200" cy="1431925"/>
          </a:xfrm>
        </p:spPr>
        <p:txBody>
          <a:bodyPr/>
          <a:lstStyle/>
          <a:p>
            <a:pPr algn="ctr"/>
            <a:r>
              <a:rPr lang="en-US" altLang="en-US" dirty="0">
                <a:latin typeface="+mn-lt"/>
              </a:rPr>
              <a:t>Basic electron collision processes in molecules</a:t>
            </a:r>
          </a:p>
        </p:txBody>
      </p:sp>
      <p:sp>
        <p:nvSpPr>
          <p:cNvPr id="376837" name="Line 5"/>
          <p:cNvSpPr>
            <a:spLocks noChangeShapeType="1"/>
          </p:cNvSpPr>
          <p:nvPr/>
        </p:nvSpPr>
        <p:spPr bwMode="auto">
          <a:xfrm>
            <a:off x="7427688" y="2598485"/>
            <a:ext cx="381000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838" name="Line 6"/>
          <p:cNvSpPr>
            <a:spLocks noChangeShapeType="1"/>
          </p:cNvSpPr>
          <p:nvPr/>
        </p:nvSpPr>
        <p:spPr bwMode="auto">
          <a:xfrm>
            <a:off x="7398661" y="2979485"/>
            <a:ext cx="381000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839" name="Line 7"/>
          <p:cNvSpPr>
            <a:spLocks noChangeShapeType="1"/>
          </p:cNvSpPr>
          <p:nvPr/>
        </p:nvSpPr>
        <p:spPr bwMode="auto">
          <a:xfrm>
            <a:off x="7427688" y="3364115"/>
            <a:ext cx="381000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840" name="Line 8"/>
          <p:cNvSpPr>
            <a:spLocks noChangeShapeType="1"/>
          </p:cNvSpPr>
          <p:nvPr/>
        </p:nvSpPr>
        <p:spPr bwMode="auto">
          <a:xfrm>
            <a:off x="7427688" y="3774143"/>
            <a:ext cx="381000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841" name="Line 9"/>
          <p:cNvSpPr>
            <a:spLocks noChangeShapeType="1"/>
          </p:cNvSpPr>
          <p:nvPr/>
        </p:nvSpPr>
        <p:spPr bwMode="auto">
          <a:xfrm>
            <a:off x="7427688" y="4155143"/>
            <a:ext cx="381000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842" name="Line 10"/>
          <p:cNvSpPr>
            <a:spLocks noChangeShapeType="1"/>
          </p:cNvSpPr>
          <p:nvPr/>
        </p:nvSpPr>
        <p:spPr bwMode="auto">
          <a:xfrm>
            <a:off x="7427688" y="4507115"/>
            <a:ext cx="381000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843" name="Line 11"/>
          <p:cNvSpPr>
            <a:spLocks noChangeShapeType="1"/>
          </p:cNvSpPr>
          <p:nvPr/>
        </p:nvSpPr>
        <p:spPr bwMode="auto">
          <a:xfrm>
            <a:off x="8022774" y="4612343"/>
            <a:ext cx="0" cy="2286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844" name="Line 12"/>
          <p:cNvSpPr>
            <a:spLocks noChangeShapeType="1"/>
          </p:cNvSpPr>
          <p:nvPr/>
        </p:nvSpPr>
        <p:spPr bwMode="auto">
          <a:xfrm>
            <a:off x="8022774" y="4840943"/>
            <a:ext cx="587826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845" name="Line 13"/>
          <p:cNvSpPr>
            <a:spLocks noChangeShapeType="1"/>
          </p:cNvSpPr>
          <p:nvPr/>
        </p:nvSpPr>
        <p:spPr bwMode="auto">
          <a:xfrm>
            <a:off x="8592458" y="5221943"/>
            <a:ext cx="381000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846" name="Line 14"/>
          <p:cNvSpPr>
            <a:spLocks noChangeShapeType="1"/>
          </p:cNvSpPr>
          <p:nvPr/>
        </p:nvSpPr>
        <p:spPr bwMode="auto">
          <a:xfrm>
            <a:off x="7427688" y="5221943"/>
            <a:ext cx="381000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847" name="Line 15"/>
          <p:cNvSpPr>
            <a:spLocks noChangeShapeType="1"/>
          </p:cNvSpPr>
          <p:nvPr/>
        </p:nvSpPr>
        <p:spPr bwMode="auto">
          <a:xfrm>
            <a:off x="7503888" y="1792943"/>
            <a:ext cx="381000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8267166" y="5401662"/>
            <a:ext cx="20491" cy="411949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8287657" y="5813610"/>
            <a:ext cx="596367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69142" y="6241143"/>
            <a:ext cx="882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i="1" dirty="0">
                <a:solidFill>
                  <a:srgbClr val="C00000"/>
                </a:solidFill>
              </a:rPr>
              <a:t>Most effective way of converting kinetic energy into chemical energy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A53B-E458-4413-BC05-5FD7493C87C8}" type="datetime1">
              <a:rPr lang="en-US" altLang="en-US" smtClean="0"/>
              <a:t>2/27/2019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7030-DBE7-430C-B9B0-792253651A54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57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Oval 2"/>
          <p:cNvSpPr>
            <a:spLocks noChangeArrowheads="1"/>
          </p:cNvSpPr>
          <p:nvPr/>
        </p:nvSpPr>
        <p:spPr bwMode="auto">
          <a:xfrm>
            <a:off x="7010400" y="2590800"/>
            <a:ext cx="762000" cy="609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/>
          </a:p>
        </p:txBody>
      </p:sp>
      <p:sp>
        <p:nvSpPr>
          <p:cNvPr id="378883" name="Oval 3"/>
          <p:cNvSpPr>
            <a:spLocks noChangeArrowheads="1"/>
          </p:cNvSpPr>
          <p:nvPr/>
        </p:nvSpPr>
        <p:spPr bwMode="auto">
          <a:xfrm>
            <a:off x="6527800" y="2286000"/>
            <a:ext cx="1524000" cy="1143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>
              <a:defRPr/>
            </a:pPr>
            <a:r>
              <a:rPr lang="en-US" altLang="en-US" dirty="0">
                <a:latin typeface="+mn-lt"/>
              </a:rPr>
              <a:t>Schematic o</a:t>
            </a:r>
            <a:r>
              <a:rPr lang="en-US" altLang="en-US" dirty="0" smtClean="0">
                <a:latin typeface="+mn-lt"/>
              </a:rPr>
              <a:t>f Electron Molecule Collision for </a:t>
            </a:r>
            <a:r>
              <a:rPr lang="en-US" altLang="en-US" dirty="0">
                <a:latin typeface="+mn-lt"/>
              </a:rPr>
              <a:t>DEA</a:t>
            </a:r>
          </a:p>
        </p:txBody>
      </p:sp>
      <p:grpSp>
        <p:nvGrpSpPr>
          <p:cNvPr id="378885" name="Group 5"/>
          <p:cNvGrpSpPr>
            <a:grpSpLocks/>
          </p:cNvGrpSpPr>
          <p:nvPr/>
        </p:nvGrpSpPr>
        <p:grpSpPr bwMode="auto">
          <a:xfrm>
            <a:off x="5943599" y="2438400"/>
            <a:ext cx="1225550" cy="457200"/>
            <a:chOff x="1104" y="1536"/>
            <a:chExt cx="772" cy="288"/>
          </a:xfrm>
        </p:grpSpPr>
        <p:sp>
          <p:nvSpPr>
            <p:cNvPr id="7191" name="AutoShape 6"/>
            <p:cNvSpPr>
              <a:spLocks noChangeArrowheads="1"/>
            </p:cNvSpPr>
            <p:nvPr/>
          </p:nvSpPr>
          <p:spPr bwMode="auto">
            <a:xfrm>
              <a:off x="1104" y="1763"/>
              <a:ext cx="528" cy="61"/>
            </a:xfrm>
            <a:prstGeom prst="rightArrow">
              <a:avLst>
                <a:gd name="adj1" fmla="val 50000"/>
                <a:gd name="adj2" fmla="val 216393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IN" altLang="en-US"/>
            </a:p>
          </p:txBody>
        </p:sp>
        <p:sp>
          <p:nvSpPr>
            <p:cNvPr id="7192" name="Text Box 7"/>
            <p:cNvSpPr txBox="1">
              <a:spLocks noChangeArrowheads="1"/>
            </p:cNvSpPr>
            <p:nvPr/>
          </p:nvSpPr>
          <p:spPr bwMode="auto">
            <a:xfrm>
              <a:off x="1584" y="1536"/>
              <a:ext cx="29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 i="1"/>
                <a:t>e </a:t>
              </a:r>
              <a:r>
                <a:rPr lang="en-US" altLang="en-US" sz="2000" b="1" i="1" baseline="30000">
                  <a:latin typeface="Symbol" pitchFamily="18" charset="2"/>
                </a:rPr>
                <a:t>-</a:t>
              </a:r>
            </a:p>
          </p:txBody>
        </p:sp>
      </p:grpSp>
      <p:sp>
        <p:nvSpPr>
          <p:cNvPr id="378888" name="Text Box 8"/>
          <p:cNvSpPr txBox="1">
            <a:spLocks noChangeArrowheads="1"/>
          </p:cNvSpPr>
          <p:nvPr/>
        </p:nvSpPr>
        <p:spPr bwMode="auto">
          <a:xfrm>
            <a:off x="7010400" y="2667001"/>
            <a:ext cx="6383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b="1">
                <a:solidFill>
                  <a:schemeClr val="tx2"/>
                </a:solidFill>
              </a:rPr>
              <a:t>A</a:t>
            </a:r>
            <a:r>
              <a:rPr lang="en-US" altLang="en-US" sz="2400" b="1"/>
              <a:t>-</a:t>
            </a:r>
            <a:r>
              <a:rPr lang="en-US" altLang="en-US" sz="2400" b="1">
                <a:solidFill>
                  <a:srgbClr val="CC0000"/>
                </a:solidFill>
              </a:rPr>
              <a:t>B</a:t>
            </a:r>
          </a:p>
        </p:txBody>
      </p:sp>
      <p:sp>
        <p:nvSpPr>
          <p:cNvPr id="378889" name="Text Box 9"/>
          <p:cNvSpPr txBox="1">
            <a:spLocks noChangeArrowheads="1"/>
          </p:cNvSpPr>
          <p:nvPr/>
        </p:nvSpPr>
        <p:spPr bwMode="auto">
          <a:xfrm>
            <a:off x="6629400" y="2640014"/>
            <a:ext cx="12554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b="1"/>
              <a:t>((</a:t>
            </a:r>
            <a:r>
              <a:rPr lang="en-US" altLang="en-US" sz="2400" b="1">
                <a:solidFill>
                  <a:schemeClr val="tx2"/>
                </a:solidFill>
              </a:rPr>
              <a:t>A</a:t>
            </a:r>
            <a:r>
              <a:rPr lang="en-US" altLang="en-US" sz="2400" b="1"/>
              <a:t>-</a:t>
            </a:r>
            <a:r>
              <a:rPr lang="en-US" altLang="en-US" sz="2400" b="1">
                <a:solidFill>
                  <a:srgbClr val="CC0000"/>
                </a:solidFill>
              </a:rPr>
              <a:t>B</a:t>
            </a:r>
            <a:r>
              <a:rPr lang="en-US" altLang="en-US" sz="2400" b="1"/>
              <a:t>)</a:t>
            </a:r>
            <a:r>
              <a:rPr lang="en-US" altLang="en-US" sz="2400" b="1" baseline="60000">
                <a:latin typeface="Symbol" pitchFamily="18" charset="2"/>
              </a:rPr>
              <a:t>-</a:t>
            </a:r>
            <a:r>
              <a:rPr lang="en-US" altLang="en-US" sz="2400" b="1"/>
              <a:t>)</a:t>
            </a:r>
            <a:r>
              <a:rPr lang="en-US" altLang="en-US" sz="2400" b="1">
                <a:latin typeface="Arial" charset="0"/>
              </a:rPr>
              <a:t>*</a:t>
            </a:r>
          </a:p>
        </p:txBody>
      </p:sp>
      <p:sp>
        <p:nvSpPr>
          <p:cNvPr id="378890" name="AutoShape 10"/>
          <p:cNvSpPr>
            <a:spLocks noChangeArrowheads="1"/>
          </p:cNvSpPr>
          <p:nvPr/>
        </p:nvSpPr>
        <p:spPr bwMode="auto">
          <a:xfrm rot="8652611">
            <a:off x="5105400" y="3941764"/>
            <a:ext cx="2014538" cy="90487"/>
          </a:xfrm>
          <a:prstGeom prst="rightArrow">
            <a:avLst>
              <a:gd name="adj1" fmla="val 50000"/>
              <a:gd name="adj2" fmla="val 556582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IN" altLang="en-US"/>
          </a:p>
        </p:txBody>
      </p:sp>
      <p:sp>
        <p:nvSpPr>
          <p:cNvPr id="378891" name="AutoShape 11"/>
          <p:cNvSpPr>
            <a:spLocks noChangeArrowheads="1"/>
          </p:cNvSpPr>
          <p:nvPr/>
        </p:nvSpPr>
        <p:spPr bwMode="auto">
          <a:xfrm rot="4983694">
            <a:off x="6861175" y="4016375"/>
            <a:ext cx="1143000" cy="76200"/>
          </a:xfrm>
          <a:prstGeom prst="rightArrow">
            <a:avLst>
              <a:gd name="adj1" fmla="val 50000"/>
              <a:gd name="adj2" fmla="val 37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IN" altLang="en-US"/>
          </a:p>
        </p:txBody>
      </p:sp>
      <p:grpSp>
        <p:nvGrpSpPr>
          <p:cNvPr id="378892" name="Group 12"/>
          <p:cNvGrpSpPr>
            <a:grpSpLocks/>
          </p:cNvGrpSpPr>
          <p:nvPr/>
        </p:nvGrpSpPr>
        <p:grpSpPr bwMode="auto">
          <a:xfrm>
            <a:off x="7010401" y="4703763"/>
            <a:ext cx="1901825" cy="762000"/>
            <a:chOff x="4032" y="2976"/>
            <a:chExt cx="1198" cy="480"/>
          </a:xfrm>
        </p:grpSpPr>
        <p:sp>
          <p:nvSpPr>
            <p:cNvPr id="378893" name="Oval 13"/>
            <p:cNvSpPr>
              <a:spLocks noChangeArrowheads="1"/>
            </p:cNvSpPr>
            <p:nvPr/>
          </p:nvSpPr>
          <p:spPr bwMode="auto">
            <a:xfrm>
              <a:off x="4032" y="2976"/>
              <a:ext cx="768" cy="48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189" name="Rectangle 14"/>
            <p:cNvSpPr>
              <a:spLocks noChangeArrowheads="1"/>
            </p:cNvSpPr>
            <p:nvPr/>
          </p:nvSpPr>
          <p:spPr bwMode="auto">
            <a:xfrm>
              <a:off x="4080" y="3072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 b="1"/>
                <a:t>(</a:t>
              </a:r>
              <a:r>
                <a:rPr lang="en-US" altLang="en-US" sz="2400" b="1">
                  <a:solidFill>
                    <a:schemeClr val="tx2"/>
                  </a:solidFill>
                </a:rPr>
                <a:t>A</a:t>
              </a:r>
              <a:r>
                <a:rPr lang="en-US" altLang="en-US" sz="2400" b="1"/>
                <a:t>-</a:t>
              </a:r>
              <a:r>
                <a:rPr lang="en-US" altLang="en-US" sz="2400" b="1">
                  <a:solidFill>
                    <a:srgbClr val="CC0000"/>
                  </a:solidFill>
                </a:rPr>
                <a:t>B</a:t>
              </a:r>
              <a:r>
                <a:rPr lang="en-US" altLang="en-US" sz="2400" b="1"/>
                <a:t>)</a:t>
              </a:r>
              <a:r>
                <a:rPr lang="en-US" altLang="en-US" sz="2400" b="1">
                  <a:latin typeface="Arial" charset="0"/>
                </a:rPr>
                <a:t>*</a:t>
              </a:r>
            </a:p>
          </p:txBody>
        </p:sp>
        <p:sp>
          <p:nvSpPr>
            <p:cNvPr id="7190" name="Text Box 15"/>
            <p:cNvSpPr txBox="1">
              <a:spLocks noChangeArrowheads="1"/>
            </p:cNvSpPr>
            <p:nvPr/>
          </p:nvSpPr>
          <p:spPr bwMode="auto">
            <a:xfrm>
              <a:off x="4800" y="3070"/>
              <a:ext cx="43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>
                  <a:latin typeface="Arial" charset="0"/>
                </a:rPr>
                <a:t>+ </a:t>
              </a:r>
              <a:r>
                <a:rPr lang="en-US" altLang="en-US" sz="2000" b="1" i="1"/>
                <a:t>e </a:t>
              </a:r>
              <a:r>
                <a:rPr lang="en-US" altLang="en-US" sz="2000" b="1" baseline="30000">
                  <a:latin typeface="Symbol" pitchFamily="18" charset="2"/>
                </a:rPr>
                <a:t>-</a:t>
              </a:r>
            </a:p>
          </p:txBody>
        </p:sp>
      </p:grpSp>
      <p:sp>
        <p:nvSpPr>
          <p:cNvPr id="378896" name="Text Box 16"/>
          <p:cNvSpPr txBox="1">
            <a:spLocks noChangeArrowheads="1"/>
          </p:cNvSpPr>
          <p:nvPr/>
        </p:nvSpPr>
        <p:spPr bwMode="auto">
          <a:xfrm>
            <a:off x="5413375" y="1806576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u="sng"/>
              <a:t>Temporary negative ion (TNI)</a:t>
            </a:r>
          </a:p>
        </p:txBody>
      </p:sp>
      <p:sp>
        <p:nvSpPr>
          <p:cNvPr id="378897" name="Text Box 17"/>
          <p:cNvSpPr txBox="1">
            <a:spLocks noChangeArrowheads="1"/>
          </p:cNvSpPr>
          <p:nvPr/>
        </p:nvSpPr>
        <p:spPr bwMode="auto">
          <a:xfrm>
            <a:off x="7543800" y="4170363"/>
            <a:ext cx="259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u="sng"/>
              <a:t>Auto-detachment</a:t>
            </a:r>
          </a:p>
        </p:txBody>
      </p:sp>
      <p:sp>
        <p:nvSpPr>
          <p:cNvPr id="378898" name="Text Box 18"/>
          <p:cNvSpPr txBox="1">
            <a:spLocks noChangeArrowheads="1"/>
          </p:cNvSpPr>
          <p:nvPr/>
        </p:nvSpPr>
        <p:spPr bwMode="auto">
          <a:xfrm>
            <a:off x="6784975" y="5387976"/>
            <a:ext cx="2654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b="1" u="sng"/>
              <a:t>Resonant Scattering</a:t>
            </a:r>
          </a:p>
          <a:p>
            <a:r>
              <a:rPr lang="en-US" altLang="en-US" sz="1600" b="1"/>
              <a:t>(Electron spectroscopy)</a:t>
            </a:r>
          </a:p>
        </p:txBody>
      </p:sp>
      <p:sp>
        <p:nvSpPr>
          <p:cNvPr id="378899" name="Text Box 19"/>
          <p:cNvSpPr txBox="1">
            <a:spLocks noChangeArrowheads="1"/>
          </p:cNvSpPr>
          <p:nvPr/>
        </p:nvSpPr>
        <p:spPr bwMode="auto">
          <a:xfrm>
            <a:off x="2438401" y="5461001"/>
            <a:ext cx="36908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b="1" u="sng" dirty="0"/>
              <a:t>Dissociative Electron Attachment</a:t>
            </a:r>
          </a:p>
          <a:p>
            <a:r>
              <a:rPr lang="en-US" altLang="en-US" sz="1600" b="1" dirty="0"/>
              <a:t>(Negative ion mass spectrometry)</a:t>
            </a:r>
          </a:p>
        </p:txBody>
      </p:sp>
      <p:grpSp>
        <p:nvGrpSpPr>
          <p:cNvPr id="378900" name="Group 20"/>
          <p:cNvGrpSpPr>
            <a:grpSpLocks/>
          </p:cNvGrpSpPr>
          <p:nvPr/>
        </p:nvGrpSpPr>
        <p:grpSpPr bwMode="auto">
          <a:xfrm>
            <a:off x="3657600" y="4191001"/>
            <a:ext cx="1905000" cy="1273175"/>
            <a:chOff x="1344" y="2640"/>
            <a:chExt cx="1200" cy="802"/>
          </a:xfrm>
        </p:grpSpPr>
        <p:sp>
          <p:nvSpPr>
            <p:cNvPr id="378901" name="Oval 21"/>
            <p:cNvSpPr>
              <a:spLocks noChangeArrowheads="1"/>
            </p:cNvSpPr>
            <p:nvPr/>
          </p:nvSpPr>
          <p:spPr bwMode="auto">
            <a:xfrm>
              <a:off x="2064" y="2962"/>
              <a:ext cx="480" cy="48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378902" name="Oval 22"/>
            <p:cNvSpPr>
              <a:spLocks noChangeArrowheads="1"/>
            </p:cNvSpPr>
            <p:nvPr/>
          </p:nvSpPr>
          <p:spPr bwMode="auto">
            <a:xfrm>
              <a:off x="1440" y="3072"/>
              <a:ext cx="336" cy="28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186" name="Text Box 23"/>
            <p:cNvSpPr txBox="1">
              <a:spLocks noChangeArrowheads="1"/>
            </p:cNvSpPr>
            <p:nvPr/>
          </p:nvSpPr>
          <p:spPr bwMode="auto">
            <a:xfrm>
              <a:off x="1344" y="2640"/>
              <a:ext cx="8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b="1" u="sng"/>
                <a:t>Dissociation</a:t>
              </a:r>
            </a:p>
          </p:txBody>
        </p:sp>
        <p:sp>
          <p:nvSpPr>
            <p:cNvPr id="7187" name="Text Box 24"/>
            <p:cNvSpPr txBox="1">
              <a:spLocks noChangeArrowheads="1"/>
            </p:cNvSpPr>
            <p:nvPr/>
          </p:nvSpPr>
          <p:spPr bwMode="auto">
            <a:xfrm>
              <a:off x="1488" y="3055"/>
              <a:ext cx="9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 b="1">
                  <a:solidFill>
                    <a:schemeClr val="tx2"/>
                  </a:solidFill>
                </a:rPr>
                <a:t>A</a:t>
              </a:r>
              <a:r>
                <a:rPr lang="en-US" altLang="en-US" sz="2400" b="1">
                  <a:latin typeface="Arial" charset="0"/>
                </a:rPr>
                <a:t>    </a:t>
              </a:r>
              <a:r>
                <a:rPr lang="en-US" altLang="en-US" sz="2400" b="1"/>
                <a:t>+ </a:t>
              </a:r>
              <a:r>
                <a:rPr lang="en-US" altLang="en-US" sz="2400" b="1">
                  <a:latin typeface="Arial" charset="0"/>
                </a:rPr>
                <a:t>    </a:t>
              </a:r>
              <a:r>
                <a:rPr lang="en-US" altLang="en-US" sz="2400" b="1">
                  <a:solidFill>
                    <a:srgbClr val="CC0000"/>
                  </a:solidFill>
                </a:rPr>
                <a:t>B</a:t>
              </a:r>
              <a:r>
                <a:rPr lang="en-US" altLang="en-US" sz="2400" b="1" baseline="60000">
                  <a:solidFill>
                    <a:srgbClr val="CC0000"/>
                  </a:solidFill>
                  <a:latin typeface="Symbol" pitchFamily="18" charset="2"/>
                </a:rPr>
                <a:t>-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78D1-46C5-4DED-862F-BF5D50BCFBBC}" type="datetime1">
              <a:rPr lang="en-US" smtClean="0"/>
              <a:t>2/27/2019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91B5-8632-4D44-BF51-8BF9CCEDCE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31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78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78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78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8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7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78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78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7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7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7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7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2" grpId="0" animBg="1"/>
      <p:bldP spid="378883" grpId="0" animBg="1"/>
      <p:bldP spid="378888" grpId="0"/>
      <p:bldP spid="378889" grpId="0"/>
      <p:bldP spid="378890" grpId="0" animBg="1"/>
      <p:bldP spid="378891" grpId="0" animBg="1"/>
      <p:bldP spid="378896" grpId="0"/>
      <p:bldP spid="378897" grpId="0"/>
      <p:bldP spid="378898" grpId="0"/>
      <p:bldP spid="3788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486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2256198" y="1001730"/>
          <a:ext cx="7674968" cy="422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3" imgW="6027942" imgH="3314987" progId="">
                  <p:embed/>
                </p:oleObj>
              </mc:Choice>
              <mc:Fallback>
                <p:oleObj r:id="rId3" imgW="6027942" imgH="331498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6198" y="1001730"/>
                        <a:ext cx="7674968" cy="4220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38487" y="167773"/>
            <a:ext cx="5915025" cy="99417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+mn-lt"/>
              </a:rPr>
              <a:t>DEA Cross Section</a:t>
            </a:r>
            <a:endParaRPr lang="en-US" dirty="0">
              <a:latin typeface="+mn-lt"/>
            </a:endParaRPr>
          </a:p>
        </p:txBody>
      </p:sp>
      <p:graphicFrame>
        <p:nvGraphicFramePr>
          <p:cNvPr id="19" name="Object 488"/>
          <p:cNvGraphicFramePr>
            <a:graphicFrameLocks noChangeAspect="1"/>
          </p:cNvGraphicFramePr>
          <p:nvPr>
            <p:extLst/>
          </p:nvPr>
        </p:nvGraphicFramePr>
        <p:xfrm>
          <a:off x="4534086" y="5130151"/>
          <a:ext cx="3119193" cy="496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5" imgW="1422360" imgH="228600" progId="Equation.3">
                  <p:embed/>
                </p:oleObj>
              </mc:Choice>
              <mc:Fallback>
                <p:oleObj name="Equation" r:id="rId5" imgW="1422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4086" y="5130151"/>
                        <a:ext cx="3119193" cy="496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89"/>
          <p:cNvGraphicFramePr>
            <a:graphicFrameLocks noChangeAspect="1"/>
          </p:cNvGraphicFramePr>
          <p:nvPr>
            <p:extLst/>
          </p:nvPr>
        </p:nvGraphicFramePr>
        <p:xfrm>
          <a:off x="3910731" y="5681413"/>
          <a:ext cx="4365900" cy="925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7" imgW="2323800" imgH="495000" progId="Equation.3">
                  <p:embed/>
                </p:oleObj>
              </mc:Choice>
              <mc:Fallback>
                <p:oleObj name="Equation" r:id="rId7" imgW="23238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731" y="5681413"/>
                        <a:ext cx="4365900" cy="9258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1" y="6548465"/>
            <a:ext cx="41815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500" dirty="0">
                <a:latin typeface="+mj-lt"/>
              </a:rPr>
              <a:t>Prabhudesai </a:t>
            </a:r>
            <a:r>
              <a:rPr lang="en-IN" sz="1500" i="1" dirty="0">
                <a:latin typeface="+mj-lt"/>
              </a:rPr>
              <a:t>et al</a:t>
            </a:r>
            <a:r>
              <a:rPr lang="en-IN" sz="1500" dirty="0">
                <a:latin typeface="+mj-lt"/>
              </a:rPr>
              <a:t> Phys. Rev. Lett. </a:t>
            </a:r>
            <a:r>
              <a:rPr lang="en-IN" sz="1500" b="1" dirty="0">
                <a:latin typeface="+mj-lt"/>
              </a:rPr>
              <a:t>95, </a:t>
            </a:r>
            <a:r>
              <a:rPr lang="en-IN" sz="1500" dirty="0">
                <a:latin typeface="+mj-lt"/>
              </a:rPr>
              <a:t>143202 (2005)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CE50-6A90-4D3B-9104-E07EC90003FA}" type="datetime1">
              <a:rPr lang="en-US" smtClean="0"/>
              <a:t>2/27/2019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91B5-8632-4D44-BF51-8BF9CCEDCE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888" y="1736728"/>
            <a:ext cx="7886700" cy="2852737"/>
          </a:xfrm>
        </p:spPr>
        <p:txBody>
          <a:bodyPr>
            <a:normAutofit/>
          </a:bodyPr>
          <a:lstStyle/>
          <a:p>
            <a:r>
              <a:rPr lang="en-GB" sz="4400" b="1" dirty="0"/>
              <a:t>Quantum Coherence in Dissociative Electron Attachment 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i="1" dirty="0"/>
              <a:t>Dissociative electron attachment to molecular hydrogen</a:t>
            </a:r>
            <a:endParaRPr lang="en-US" sz="32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7F51-021E-44BB-8B5A-C8BC0A1621C1}" type="datetime1">
              <a:rPr lang="en-US" smtClean="0"/>
              <a:t>2/27/2019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91B5-8632-4D44-BF51-8BF9CCEDCE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5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82742"/>
            <a:ext cx="8982635" cy="132556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latin typeface="+mn-lt"/>
              </a:rPr>
              <a:t>Dissociative Electron Attachment to H</a:t>
            </a:r>
            <a:r>
              <a:rPr lang="en-GB" baseline="-25000" dirty="0" smtClean="0">
                <a:latin typeface="+mn-lt"/>
              </a:rPr>
              <a:t>2</a:t>
            </a:r>
            <a:endParaRPr lang="en-US" baseline="-25000" dirty="0">
              <a:latin typeface="+mn-lt"/>
            </a:endParaRPr>
          </a:p>
        </p:txBody>
      </p:sp>
      <p:graphicFrame>
        <p:nvGraphicFramePr>
          <p:cNvPr id="6" name="Object 7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3443895" y="1122042"/>
          <a:ext cx="5273955" cy="3727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Graph" r:id="rId3" imgW="4276954" imgH="3022397" progId="Origin50.Graph">
                  <p:embed/>
                </p:oleObj>
              </mc:Choice>
              <mc:Fallback>
                <p:oleObj name="Graph" r:id="rId3" imgW="4276954" imgH="3022397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895" y="1122042"/>
                        <a:ext cx="5273955" cy="37271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655109" y="5539958"/>
                <a:ext cx="8671134" cy="1025152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GB" dirty="0" smtClean="0"/>
                  <a:t>For third resonance at 14 eV</a:t>
                </a:r>
              </a:p>
              <a:p>
                <a:pPr marL="0" indent="0" algn="ctr">
                  <a:buNone/>
                </a:pPr>
                <a:r>
                  <a:rPr lang="en-GB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→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sPre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31109" y="5539958"/>
                <a:ext cx="8671134" cy="1025152"/>
              </a:xfrm>
              <a:blipFill rotWithShape="0">
                <a:blip r:embed="rId5"/>
                <a:stretch>
                  <a:fillRect t="-10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822055" y="5051459"/>
            <a:ext cx="3798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err="1"/>
              <a:t>Krishnakumar</a:t>
            </a:r>
            <a:r>
              <a:rPr lang="en-IN" dirty="0"/>
              <a:t> </a:t>
            </a:r>
            <a:r>
              <a:rPr lang="en-IN" i="1" dirty="0"/>
              <a:t>et al</a:t>
            </a:r>
            <a:r>
              <a:rPr lang="en-IN" dirty="0"/>
              <a:t>. PRL (2011)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DEFB-9AAD-4013-92DC-790530FDB9FB}" type="datetime1">
              <a:rPr lang="en-US" smtClean="0"/>
              <a:t>2/27/2019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91B5-8632-4D44-BF51-8BF9CCEDCE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60" name="Rectangle 8"/>
          <p:cNvSpPr>
            <a:spLocks noChangeArrowheads="1"/>
          </p:cNvSpPr>
          <p:nvPr/>
        </p:nvSpPr>
        <p:spPr bwMode="auto">
          <a:xfrm>
            <a:off x="1806388" y="1116742"/>
            <a:ext cx="8619564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/>
              <a:t>Angular distribution of the DEA fragment have general form: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/>
              <a:t>k : incident electron momentum; </a:t>
            </a:r>
            <a:r>
              <a:rPr lang="en-US" altLang="en-US" sz="2400" dirty="0" err="1"/>
              <a:t>a</a:t>
            </a:r>
            <a:r>
              <a:rPr lang="en-US" altLang="en-US" sz="2400" i="1" baseline="-25000" dirty="0" err="1"/>
              <a:t>l</a:t>
            </a:r>
            <a:r>
              <a:rPr lang="en-US" altLang="en-US" sz="2400" baseline="-25000" dirty="0" err="1">
                <a:latin typeface="Symbol" pitchFamily="18" charset="2"/>
              </a:rPr>
              <a:t>m</a:t>
            </a:r>
            <a:r>
              <a:rPr lang="en-US" altLang="en-US" sz="2400" dirty="0"/>
              <a:t> (k) : energy dependent expansion coefficient; </a:t>
            </a:r>
            <a:r>
              <a:rPr lang="en-US" altLang="en-US" sz="2400" i="1" dirty="0" err="1"/>
              <a:t>Y</a:t>
            </a:r>
            <a:r>
              <a:rPr lang="en-US" altLang="en-US" sz="2400" i="1" baseline="-25000" dirty="0" err="1"/>
              <a:t>l</a:t>
            </a:r>
            <a:r>
              <a:rPr lang="en-US" altLang="en-US" sz="2400" i="1" baseline="-25000" dirty="0" err="1">
                <a:latin typeface="Symbol" pitchFamily="18" charset="2"/>
              </a:rPr>
              <a:t>m</a:t>
            </a:r>
            <a:r>
              <a:rPr lang="en-US" altLang="en-US" sz="2400" i="1" dirty="0"/>
              <a:t>(</a:t>
            </a:r>
            <a:r>
              <a:rPr lang="en-US" altLang="en-US" sz="2400" i="1" dirty="0" err="1">
                <a:latin typeface="Symbol" pitchFamily="18" charset="2"/>
              </a:rPr>
              <a:t>q,f</a:t>
            </a:r>
            <a:r>
              <a:rPr lang="en-US" altLang="en-US" sz="2400" i="1" dirty="0"/>
              <a:t>)</a:t>
            </a:r>
            <a:r>
              <a:rPr lang="en-US" altLang="en-US" sz="2400" dirty="0"/>
              <a:t> : spherical harmonics</a:t>
            </a:r>
          </a:p>
          <a:p>
            <a:endParaRPr lang="en-US" altLang="en-US" sz="2400" dirty="0">
              <a:latin typeface="Symbol" pitchFamily="18" charset="2"/>
            </a:endParaRPr>
          </a:p>
          <a:p>
            <a:endParaRPr lang="en-US" altLang="en-US" sz="2400" i="1" dirty="0">
              <a:latin typeface="Symbol" pitchFamily="18" charset="2"/>
            </a:endParaRPr>
          </a:p>
          <a:p>
            <a:r>
              <a:rPr lang="en-US" altLang="en-US" sz="2400" i="1" dirty="0">
                <a:latin typeface="Symbol" pitchFamily="18" charset="2"/>
              </a:rPr>
              <a:t>L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  and </a:t>
            </a:r>
            <a:r>
              <a:rPr lang="en-US" altLang="en-US" sz="2400" i="1" dirty="0">
                <a:latin typeface="Symbol" pitchFamily="18" charset="2"/>
              </a:rPr>
              <a:t>L</a:t>
            </a:r>
            <a:r>
              <a:rPr lang="en-US" altLang="en-US" sz="2400" i="1" baseline="-25000" dirty="0"/>
              <a:t>f</a:t>
            </a:r>
            <a:r>
              <a:rPr lang="en-US" altLang="en-US" sz="2400" dirty="0"/>
              <a:t> are the projection of electronic orbital angular momentum along the molecular axis for initial and final states </a:t>
            </a:r>
          </a:p>
          <a:p>
            <a:endParaRPr lang="en-US" altLang="en-US" sz="2400" dirty="0"/>
          </a:p>
          <a:p>
            <a:endParaRPr lang="en-US" altLang="en-US" sz="2400" i="1" dirty="0">
              <a:latin typeface="Times New Roman" pitchFamily="18" charset="0"/>
            </a:endParaRPr>
          </a:p>
          <a:p>
            <a:pPr algn="ctr"/>
            <a:r>
              <a:rPr lang="en-US" altLang="en-US" sz="2400" b="1" u="sng" dirty="0">
                <a:solidFill>
                  <a:srgbClr val="C00000"/>
                </a:solidFill>
              </a:rPr>
              <a:t>Only even </a:t>
            </a:r>
            <a:r>
              <a:rPr lang="en-US" altLang="en-US" sz="2400" b="1" i="1" u="sng" dirty="0">
                <a:solidFill>
                  <a:srgbClr val="C00000"/>
                </a:solidFill>
              </a:rPr>
              <a:t>l</a:t>
            </a:r>
            <a:r>
              <a:rPr lang="en-US" altLang="en-US" sz="2400" b="1" u="sng" dirty="0">
                <a:solidFill>
                  <a:srgbClr val="C00000"/>
                </a:solidFill>
              </a:rPr>
              <a:t> for symmetric or only odd </a:t>
            </a:r>
            <a:r>
              <a:rPr lang="en-US" altLang="en-US" sz="2400" b="1" i="1" u="sng" dirty="0">
                <a:solidFill>
                  <a:srgbClr val="C00000"/>
                </a:solidFill>
              </a:rPr>
              <a:t>l</a:t>
            </a:r>
            <a:r>
              <a:rPr lang="en-US" altLang="en-US" sz="2400" b="1" u="sng" dirty="0">
                <a:solidFill>
                  <a:srgbClr val="C00000"/>
                </a:solidFill>
              </a:rPr>
              <a:t> for antisymmetric transitions under inversion in </a:t>
            </a:r>
            <a:r>
              <a:rPr lang="en-US" altLang="en-US" sz="2400" b="1" u="sng" dirty="0" err="1">
                <a:solidFill>
                  <a:srgbClr val="C00000"/>
                </a:solidFill>
              </a:rPr>
              <a:t>homonuclear</a:t>
            </a:r>
            <a:r>
              <a:rPr lang="en-US" altLang="en-US" sz="2400" b="1" u="sng" dirty="0">
                <a:solidFill>
                  <a:srgbClr val="C00000"/>
                </a:solidFill>
              </a:rPr>
              <a:t> diatomic molecules</a:t>
            </a:r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389" y="122569"/>
            <a:ext cx="8619563" cy="994172"/>
          </a:xfrm>
        </p:spPr>
        <p:txBody>
          <a:bodyPr>
            <a:noAutofit/>
          </a:bodyPr>
          <a:lstStyle/>
          <a:p>
            <a:pPr algn="ctr"/>
            <a:r>
              <a:rPr lang="en-US" altLang="en-US" dirty="0">
                <a:latin typeface="+mn-lt"/>
              </a:rPr>
              <a:t>Angular Distribution of Fragments</a:t>
            </a:r>
          </a:p>
        </p:txBody>
      </p:sp>
      <p:graphicFrame>
        <p:nvGraphicFramePr>
          <p:cNvPr id="381961" name="Object 9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4041223" y="1694066"/>
          <a:ext cx="4193600" cy="802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3187440" imgH="609480" progId="Equation.3">
                  <p:embed/>
                </p:oleObj>
              </mc:Choice>
              <mc:Fallback>
                <p:oleObj name="Equation" r:id="rId3" imgW="31874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223" y="1694066"/>
                        <a:ext cx="4193600" cy="8024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4" name="Object 12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5706876" y="4999917"/>
          <a:ext cx="862294" cy="385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5" imgW="596880" imgH="266400" progId="Equation.3">
                  <p:embed/>
                </p:oleObj>
              </mc:Choice>
              <mc:Fallback>
                <p:oleObj name="Equation" r:id="rId5" imgW="5968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6876" y="4999917"/>
                        <a:ext cx="862294" cy="3850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63" name="Text Box 11"/>
          <p:cNvSpPr txBox="1">
            <a:spLocks noChangeArrowheads="1"/>
          </p:cNvSpPr>
          <p:nvPr/>
        </p:nvSpPr>
        <p:spPr bwMode="auto">
          <a:xfrm>
            <a:off x="5101757" y="3517399"/>
            <a:ext cx="2028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rgbClr val="CC0000"/>
                </a:solidFill>
                <a:latin typeface="Symbol" pitchFamily="18" charset="2"/>
              </a:rPr>
              <a:t>m = L</a:t>
            </a:r>
            <a:r>
              <a:rPr lang="en-US" altLang="en-US" sz="2400" baseline="-25000" dirty="0">
                <a:solidFill>
                  <a:srgbClr val="CC0000"/>
                </a:solidFill>
                <a:latin typeface="Times New Roman" pitchFamily="18" charset="0"/>
              </a:rPr>
              <a:t>f</a:t>
            </a:r>
            <a:r>
              <a:rPr lang="en-US" altLang="en-US" sz="2400" dirty="0">
                <a:solidFill>
                  <a:srgbClr val="CC0000"/>
                </a:solidFill>
                <a:latin typeface="Symbol" pitchFamily="18" charset="2"/>
              </a:rPr>
              <a:t> - |L</a:t>
            </a:r>
            <a:r>
              <a:rPr lang="en-US" altLang="en-US" sz="2400" baseline="-25000" dirty="0">
                <a:solidFill>
                  <a:srgbClr val="CC0000"/>
                </a:solidFill>
                <a:latin typeface="Times New Roman" pitchFamily="18" charset="0"/>
              </a:rPr>
              <a:t>i</a:t>
            </a:r>
            <a:r>
              <a:rPr lang="en-US" altLang="en-US" sz="2400" dirty="0">
                <a:solidFill>
                  <a:srgbClr val="CC0000"/>
                </a:solidFill>
                <a:latin typeface="Symbol" pitchFamily="18" charset="2"/>
              </a:rPr>
              <a:t>|</a:t>
            </a:r>
            <a:endParaRPr lang="en-US" altLang="en-US" sz="2400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0EAE-0104-43D5-9A97-CC876AE720D4}" type="datetime1">
              <a:rPr lang="en-US" smtClean="0"/>
              <a:t>2/27/2019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91B5-8632-4D44-BF51-8BF9CCEDCE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15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Text Box 2"/>
          <p:cNvSpPr txBox="1">
            <a:spLocks noChangeArrowheads="1"/>
          </p:cNvSpPr>
          <p:nvPr/>
        </p:nvSpPr>
        <p:spPr bwMode="auto">
          <a:xfrm>
            <a:off x="4572000" y="48006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A-B</a:t>
            </a:r>
          </a:p>
        </p:txBody>
      </p:sp>
      <p:sp>
        <p:nvSpPr>
          <p:cNvPr id="817155" name="Text Box 3"/>
          <p:cNvSpPr txBox="1">
            <a:spLocks noChangeArrowheads="1"/>
          </p:cNvSpPr>
          <p:nvPr/>
        </p:nvSpPr>
        <p:spPr bwMode="auto">
          <a:xfrm>
            <a:off x="4724400" y="48006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(A-B)</a:t>
            </a:r>
            <a:r>
              <a:rPr lang="en-US" altLang="en-US" sz="3200" b="1" baseline="50000">
                <a:latin typeface="Times New Roman" panose="02020603050405020304" pitchFamily="18" charset="0"/>
              </a:rPr>
              <a:t>-</a:t>
            </a:r>
          </a:p>
        </p:txBody>
      </p:sp>
      <p:grpSp>
        <p:nvGrpSpPr>
          <p:cNvPr id="817156" name="Group 4"/>
          <p:cNvGrpSpPr>
            <a:grpSpLocks/>
          </p:cNvGrpSpPr>
          <p:nvPr/>
        </p:nvGrpSpPr>
        <p:grpSpPr bwMode="auto">
          <a:xfrm>
            <a:off x="4800600" y="1981201"/>
            <a:ext cx="2825750" cy="2919413"/>
            <a:chOff x="3216" y="517"/>
            <a:chExt cx="1780" cy="1839"/>
          </a:xfrm>
        </p:grpSpPr>
        <p:grpSp>
          <p:nvGrpSpPr>
            <p:cNvPr id="817157" name="Group 5"/>
            <p:cNvGrpSpPr>
              <a:grpSpLocks/>
            </p:cNvGrpSpPr>
            <p:nvPr/>
          </p:nvGrpSpPr>
          <p:grpSpPr bwMode="auto">
            <a:xfrm rot="5400000">
              <a:off x="3179" y="1093"/>
              <a:ext cx="580" cy="506"/>
              <a:chOff x="2696" y="1757"/>
              <a:chExt cx="580" cy="506"/>
            </a:xfrm>
          </p:grpSpPr>
          <p:sp>
            <p:nvSpPr>
              <p:cNvPr id="817158" name="Oval 6"/>
              <p:cNvSpPr>
                <a:spLocks noChangeArrowheads="1"/>
              </p:cNvSpPr>
              <p:nvPr/>
            </p:nvSpPr>
            <p:spPr bwMode="auto">
              <a:xfrm rot="18542109" flipV="1">
                <a:off x="2696" y="1757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7159" name="Oval 7"/>
              <p:cNvSpPr>
                <a:spLocks noChangeArrowheads="1"/>
              </p:cNvSpPr>
              <p:nvPr/>
            </p:nvSpPr>
            <p:spPr bwMode="auto">
              <a:xfrm rot="18371562" flipV="1">
                <a:off x="3036" y="2023"/>
                <a:ext cx="240" cy="240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ctr" eaLnBrk="1" hangingPunct="1"/>
                <a:endParaRPr lang="en-US" altLang="en-US">
                  <a:latin typeface="Arial" panose="020B0604020202020204" pitchFamily="34" charset="0"/>
                </a:endParaRPr>
              </a:p>
            </p:txBody>
          </p:sp>
          <p:cxnSp>
            <p:nvCxnSpPr>
              <p:cNvPr id="817160" name="AutoShape 8"/>
              <p:cNvCxnSpPr>
                <a:cxnSpLocks noChangeShapeType="1"/>
                <a:stCxn id="817158" idx="0"/>
                <a:endCxn id="817159" idx="4"/>
              </p:cNvCxnSpPr>
              <p:nvPr/>
            </p:nvCxnSpPr>
            <p:spPr bwMode="auto">
              <a:xfrm>
                <a:off x="2909" y="1952"/>
                <a:ext cx="150" cy="120"/>
              </a:xfrm>
              <a:prstGeom prst="straightConnector1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17161" name="Group 9"/>
            <p:cNvGrpSpPr>
              <a:grpSpLocks/>
            </p:cNvGrpSpPr>
            <p:nvPr/>
          </p:nvGrpSpPr>
          <p:grpSpPr bwMode="auto">
            <a:xfrm rot="-3875894">
              <a:off x="3659" y="1669"/>
              <a:ext cx="580" cy="506"/>
              <a:chOff x="2696" y="1757"/>
              <a:chExt cx="580" cy="506"/>
            </a:xfrm>
          </p:grpSpPr>
          <p:sp>
            <p:nvSpPr>
              <p:cNvPr id="817162" name="Oval 10"/>
              <p:cNvSpPr>
                <a:spLocks noChangeArrowheads="1"/>
              </p:cNvSpPr>
              <p:nvPr/>
            </p:nvSpPr>
            <p:spPr bwMode="auto">
              <a:xfrm rot="18542109" flipV="1">
                <a:off x="2696" y="1757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7163" name="Oval 11"/>
              <p:cNvSpPr>
                <a:spLocks noChangeArrowheads="1"/>
              </p:cNvSpPr>
              <p:nvPr/>
            </p:nvSpPr>
            <p:spPr bwMode="auto">
              <a:xfrm rot="18371562" flipV="1">
                <a:off x="3036" y="2023"/>
                <a:ext cx="240" cy="240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1" hangingPunct="1"/>
                <a:endParaRPr lang="en-US" altLang="en-US">
                  <a:latin typeface="Arial" panose="020B0604020202020204" pitchFamily="34" charset="0"/>
                </a:endParaRPr>
              </a:p>
            </p:txBody>
          </p:sp>
          <p:cxnSp>
            <p:nvCxnSpPr>
              <p:cNvPr id="817164" name="AutoShape 12"/>
              <p:cNvCxnSpPr>
                <a:cxnSpLocks noChangeShapeType="1"/>
                <a:stCxn id="817162" idx="0"/>
                <a:endCxn id="817163" idx="4"/>
              </p:cNvCxnSpPr>
              <p:nvPr/>
            </p:nvCxnSpPr>
            <p:spPr bwMode="auto">
              <a:xfrm>
                <a:off x="2909" y="1952"/>
                <a:ext cx="150" cy="120"/>
              </a:xfrm>
              <a:prstGeom prst="straightConnector1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17165" name="Group 13"/>
            <p:cNvGrpSpPr>
              <a:grpSpLocks/>
            </p:cNvGrpSpPr>
            <p:nvPr/>
          </p:nvGrpSpPr>
          <p:grpSpPr bwMode="auto">
            <a:xfrm rot="-1545316">
              <a:off x="4416" y="960"/>
              <a:ext cx="580" cy="506"/>
              <a:chOff x="2696" y="1757"/>
              <a:chExt cx="580" cy="506"/>
            </a:xfrm>
          </p:grpSpPr>
          <p:sp>
            <p:nvSpPr>
              <p:cNvPr id="817166" name="Oval 14"/>
              <p:cNvSpPr>
                <a:spLocks noChangeArrowheads="1"/>
              </p:cNvSpPr>
              <p:nvPr/>
            </p:nvSpPr>
            <p:spPr bwMode="auto">
              <a:xfrm rot="18542109" flipV="1">
                <a:off x="2696" y="1757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7167" name="Oval 15"/>
              <p:cNvSpPr>
                <a:spLocks noChangeArrowheads="1"/>
              </p:cNvSpPr>
              <p:nvPr/>
            </p:nvSpPr>
            <p:spPr bwMode="auto">
              <a:xfrm rot="18371562" flipV="1">
                <a:off x="3036" y="2023"/>
                <a:ext cx="240" cy="240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1" hangingPunct="1"/>
                <a:endParaRPr lang="en-US" altLang="en-US">
                  <a:latin typeface="Arial" panose="020B0604020202020204" pitchFamily="34" charset="0"/>
                </a:endParaRPr>
              </a:p>
            </p:txBody>
          </p:sp>
          <p:cxnSp>
            <p:nvCxnSpPr>
              <p:cNvPr id="817168" name="AutoShape 16"/>
              <p:cNvCxnSpPr>
                <a:cxnSpLocks noChangeShapeType="1"/>
                <a:stCxn id="817166" idx="0"/>
                <a:endCxn id="817167" idx="4"/>
              </p:cNvCxnSpPr>
              <p:nvPr/>
            </p:nvCxnSpPr>
            <p:spPr bwMode="auto">
              <a:xfrm>
                <a:off x="2909" y="1952"/>
                <a:ext cx="150" cy="120"/>
              </a:xfrm>
              <a:prstGeom prst="straightConnector1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17169" name="Group 17"/>
            <p:cNvGrpSpPr>
              <a:grpSpLocks/>
            </p:cNvGrpSpPr>
            <p:nvPr/>
          </p:nvGrpSpPr>
          <p:grpSpPr bwMode="auto">
            <a:xfrm rot="1311378">
              <a:off x="4364" y="1462"/>
              <a:ext cx="580" cy="506"/>
              <a:chOff x="2696" y="1757"/>
              <a:chExt cx="580" cy="506"/>
            </a:xfrm>
          </p:grpSpPr>
          <p:sp>
            <p:nvSpPr>
              <p:cNvPr id="817170" name="Oval 18"/>
              <p:cNvSpPr>
                <a:spLocks noChangeArrowheads="1"/>
              </p:cNvSpPr>
              <p:nvPr/>
            </p:nvSpPr>
            <p:spPr bwMode="auto">
              <a:xfrm rot="18542109" flipV="1">
                <a:off x="2696" y="1757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7171" name="Oval 19"/>
              <p:cNvSpPr>
                <a:spLocks noChangeArrowheads="1"/>
              </p:cNvSpPr>
              <p:nvPr/>
            </p:nvSpPr>
            <p:spPr bwMode="auto">
              <a:xfrm rot="18371562" flipV="1">
                <a:off x="3036" y="2023"/>
                <a:ext cx="240" cy="240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ctr" eaLnBrk="1" hangingPunct="1"/>
                <a:endParaRPr lang="en-US" altLang="en-US">
                  <a:latin typeface="Arial" panose="020B0604020202020204" pitchFamily="34" charset="0"/>
                </a:endParaRPr>
              </a:p>
            </p:txBody>
          </p:sp>
          <p:cxnSp>
            <p:nvCxnSpPr>
              <p:cNvPr id="817172" name="AutoShape 20"/>
              <p:cNvCxnSpPr>
                <a:cxnSpLocks noChangeShapeType="1"/>
                <a:stCxn id="817170" idx="0"/>
                <a:endCxn id="817171" idx="4"/>
              </p:cNvCxnSpPr>
              <p:nvPr/>
            </p:nvCxnSpPr>
            <p:spPr bwMode="auto">
              <a:xfrm>
                <a:off x="2909" y="1952"/>
                <a:ext cx="150" cy="120"/>
              </a:xfrm>
              <a:prstGeom prst="straightConnector1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17173" name="Group 21"/>
            <p:cNvGrpSpPr>
              <a:grpSpLocks/>
            </p:cNvGrpSpPr>
            <p:nvPr/>
          </p:nvGrpSpPr>
          <p:grpSpPr bwMode="auto">
            <a:xfrm rot="-24248397">
              <a:off x="3563" y="517"/>
              <a:ext cx="580" cy="506"/>
              <a:chOff x="2696" y="1757"/>
              <a:chExt cx="580" cy="506"/>
            </a:xfrm>
          </p:grpSpPr>
          <p:sp>
            <p:nvSpPr>
              <p:cNvPr id="817174" name="Oval 22"/>
              <p:cNvSpPr>
                <a:spLocks noChangeArrowheads="1"/>
              </p:cNvSpPr>
              <p:nvPr/>
            </p:nvSpPr>
            <p:spPr bwMode="auto">
              <a:xfrm rot="18542109" flipV="1">
                <a:off x="2696" y="1757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7175" name="Oval 23"/>
              <p:cNvSpPr>
                <a:spLocks noChangeArrowheads="1"/>
              </p:cNvSpPr>
              <p:nvPr/>
            </p:nvSpPr>
            <p:spPr bwMode="auto">
              <a:xfrm rot="18371562" flipV="1">
                <a:off x="3036" y="2023"/>
                <a:ext cx="240" cy="240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1" hangingPunct="1"/>
                <a:endParaRPr lang="en-US" altLang="en-US">
                  <a:latin typeface="Arial" panose="020B0604020202020204" pitchFamily="34" charset="0"/>
                </a:endParaRPr>
              </a:p>
            </p:txBody>
          </p:sp>
          <p:cxnSp>
            <p:nvCxnSpPr>
              <p:cNvPr id="817176" name="AutoShape 24"/>
              <p:cNvCxnSpPr>
                <a:cxnSpLocks noChangeShapeType="1"/>
                <a:stCxn id="817174" idx="0"/>
                <a:endCxn id="817175" idx="4"/>
              </p:cNvCxnSpPr>
              <p:nvPr/>
            </p:nvCxnSpPr>
            <p:spPr bwMode="auto">
              <a:xfrm>
                <a:off x="2909" y="1952"/>
                <a:ext cx="150" cy="120"/>
              </a:xfrm>
              <a:prstGeom prst="straightConnector1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17177" name="Group 25"/>
            <p:cNvGrpSpPr>
              <a:grpSpLocks/>
            </p:cNvGrpSpPr>
            <p:nvPr/>
          </p:nvGrpSpPr>
          <p:grpSpPr bwMode="auto">
            <a:xfrm rot="14982494">
              <a:off x="4043" y="1765"/>
              <a:ext cx="628" cy="554"/>
              <a:chOff x="2696" y="1757"/>
              <a:chExt cx="580" cy="506"/>
            </a:xfrm>
          </p:grpSpPr>
          <p:sp>
            <p:nvSpPr>
              <p:cNvPr id="817178" name="Oval 26"/>
              <p:cNvSpPr>
                <a:spLocks noChangeArrowheads="1"/>
              </p:cNvSpPr>
              <p:nvPr/>
            </p:nvSpPr>
            <p:spPr bwMode="auto">
              <a:xfrm rot="18542109" flipV="1">
                <a:off x="2696" y="1757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7179" name="Oval 27"/>
              <p:cNvSpPr>
                <a:spLocks noChangeArrowheads="1"/>
              </p:cNvSpPr>
              <p:nvPr/>
            </p:nvSpPr>
            <p:spPr bwMode="auto">
              <a:xfrm rot="18371562" flipV="1">
                <a:off x="3036" y="2023"/>
                <a:ext cx="240" cy="240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en-US">
                  <a:latin typeface="Arial" panose="020B0604020202020204" pitchFamily="34" charset="0"/>
                </a:endParaRPr>
              </a:p>
            </p:txBody>
          </p:sp>
          <p:cxnSp>
            <p:nvCxnSpPr>
              <p:cNvPr id="817180" name="AutoShape 28"/>
              <p:cNvCxnSpPr>
                <a:cxnSpLocks noChangeShapeType="1"/>
                <a:stCxn id="817178" idx="0"/>
                <a:endCxn id="817179" idx="4"/>
              </p:cNvCxnSpPr>
              <p:nvPr/>
            </p:nvCxnSpPr>
            <p:spPr bwMode="auto">
              <a:xfrm>
                <a:off x="2909" y="1952"/>
                <a:ext cx="150" cy="120"/>
              </a:xfrm>
              <a:prstGeom prst="straightConnector1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17181" name="Group 29"/>
            <p:cNvGrpSpPr>
              <a:grpSpLocks/>
            </p:cNvGrpSpPr>
            <p:nvPr/>
          </p:nvGrpSpPr>
          <p:grpSpPr bwMode="auto">
            <a:xfrm rot="8408183">
              <a:off x="4272" y="576"/>
              <a:ext cx="580" cy="506"/>
              <a:chOff x="2696" y="1757"/>
              <a:chExt cx="580" cy="506"/>
            </a:xfrm>
          </p:grpSpPr>
          <p:sp>
            <p:nvSpPr>
              <p:cNvPr id="817182" name="Oval 30"/>
              <p:cNvSpPr>
                <a:spLocks noChangeArrowheads="1"/>
              </p:cNvSpPr>
              <p:nvPr/>
            </p:nvSpPr>
            <p:spPr bwMode="auto">
              <a:xfrm rot="18542109" flipV="1">
                <a:off x="2696" y="1757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7183" name="Oval 31"/>
              <p:cNvSpPr>
                <a:spLocks noChangeArrowheads="1"/>
              </p:cNvSpPr>
              <p:nvPr/>
            </p:nvSpPr>
            <p:spPr bwMode="auto">
              <a:xfrm rot="18371562" flipV="1">
                <a:off x="3036" y="2023"/>
                <a:ext cx="240" cy="240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1" hangingPunct="1"/>
                <a:endParaRPr lang="en-US" altLang="en-US">
                  <a:latin typeface="Arial" panose="020B0604020202020204" pitchFamily="34" charset="0"/>
                </a:endParaRPr>
              </a:p>
            </p:txBody>
          </p:sp>
          <p:cxnSp>
            <p:nvCxnSpPr>
              <p:cNvPr id="817184" name="AutoShape 32"/>
              <p:cNvCxnSpPr>
                <a:cxnSpLocks noChangeShapeType="1"/>
                <a:stCxn id="817182" idx="0"/>
                <a:endCxn id="817183" idx="4"/>
              </p:cNvCxnSpPr>
              <p:nvPr/>
            </p:nvCxnSpPr>
            <p:spPr bwMode="auto">
              <a:xfrm>
                <a:off x="2909" y="1952"/>
                <a:ext cx="150" cy="120"/>
              </a:xfrm>
              <a:prstGeom prst="straightConnector1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17185" name="Group 33"/>
            <p:cNvGrpSpPr>
              <a:grpSpLocks/>
            </p:cNvGrpSpPr>
            <p:nvPr/>
          </p:nvGrpSpPr>
          <p:grpSpPr bwMode="auto">
            <a:xfrm rot="14039355">
              <a:off x="3275" y="1669"/>
              <a:ext cx="580" cy="506"/>
              <a:chOff x="2696" y="1757"/>
              <a:chExt cx="580" cy="506"/>
            </a:xfrm>
          </p:grpSpPr>
          <p:sp>
            <p:nvSpPr>
              <p:cNvPr id="817186" name="Oval 34"/>
              <p:cNvSpPr>
                <a:spLocks noChangeArrowheads="1"/>
              </p:cNvSpPr>
              <p:nvPr/>
            </p:nvSpPr>
            <p:spPr bwMode="auto">
              <a:xfrm rot="18542109" flipV="1">
                <a:off x="2696" y="1757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7187" name="Oval 35"/>
              <p:cNvSpPr>
                <a:spLocks noChangeArrowheads="1"/>
              </p:cNvSpPr>
              <p:nvPr/>
            </p:nvSpPr>
            <p:spPr bwMode="auto">
              <a:xfrm rot="18371562" flipV="1">
                <a:off x="3036" y="2023"/>
                <a:ext cx="240" cy="240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en-US">
                  <a:latin typeface="Arial" panose="020B0604020202020204" pitchFamily="34" charset="0"/>
                </a:endParaRPr>
              </a:p>
            </p:txBody>
          </p:sp>
          <p:cxnSp>
            <p:nvCxnSpPr>
              <p:cNvPr id="817188" name="AutoShape 36"/>
              <p:cNvCxnSpPr>
                <a:cxnSpLocks noChangeShapeType="1"/>
                <a:stCxn id="817186" idx="0"/>
                <a:endCxn id="817187" idx="4"/>
              </p:cNvCxnSpPr>
              <p:nvPr/>
            </p:nvCxnSpPr>
            <p:spPr bwMode="auto">
              <a:xfrm>
                <a:off x="2909" y="1952"/>
                <a:ext cx="150" cy="120"/>
              </a:xfrm>
              <a:prstGeom prst="straightConnector1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817189" name="Oval 37"/>
          <p:cNvSpPr>
            <a:spLocks noChangeArrowheads="1"/>
          </p:cNvSpPr>
          <p:nvPr/>
        </p:nvSpPr>
        <p:spPr bwMode="auto">
          <a:xfrm rot="2382468">
            <a:off x="5013325" y="2786064"/>
            <a:ext cx="2133600" cy="1271587"/>
          </a:xfrm>
          <a:prstGeom prst="ellipse">
            <a:avLst/>
          </a:prstGeom>
          <a:solidFill>
            <a:srgbClr val="E8F5F6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7190" name="Oval 38"/>
          <p:cNvSpPr>
            <a:spLocks noChangeArrowheads="1"/>
          </p:cNvSpPr>
          <p:nvPr/>
        </p:nvSpPr>
        <p:spPr bwMode="auto">
          <a:xfrm rot="-3150157">
            <a:off x="6072981" y="3223419"/>
            <a:ext cx="681038" cy="787400"/>
          </a:xfrm>
          <a:prstGeom prst="ellipse">
            <a:avLst/>
          </a:prstGeom>
          <a:solidFill>
            <a:srgbClr val="E8F5F6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17191" name="AutoShape 39"/>
          <p:cNvCxnSpPr>
            <a:cxnSpLocks noChangeShapeType="1"/>
          </p:cNvCxnSpPr>
          <p:nvPr/>
        </p:nvCxnSpPr>
        <p:spPr bwMode="auto">
          <a:xfrm>
            <a:off x="2998788" y="7239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7192" name="AutoShape 40"/>
          <p:cNvSpPr>
            <a:spLocks noChangeArrowheads="1"/>
          </p:cNvSpPr>
          <p:nvPr/>
        </p:nvSpPr>
        <p:spPr bwMode="auto">
          <a:xfrm rot="2297210">
            <a:off x="5105400" y="2819400"/>
            <a:ext cx="533400" cy="76200"/>
          </a:xfrm>
          <a:prstGeom prst="leftArrow">
            <a:avLst>
              <a:gd name="adj1" fmla="val 50000"/>
              <a:gd name="adj2" fmla="val 175000"/>
            </a:avLst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7193" name="Text Box 41"/>
          <p:cNvSpPr txBox="1">
            <a:spLocks noChangeArrowheads="1"/>
          </p:cNvSpPr>
          <p:nvPr/>
        </p:nvSpPr>
        <p:spPr bwMode="auto">
          <a:xfrm>
            <a:off x="5105400" y="3051175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817194" name="AutoShape 42"/>
          <p:cNvSpPr>
            <a:spLocks noChangeArrowheads="1"/>
          </p:cNvSpPr>
          <p:nvPr/>
        </p:nvSpPr>
        <p:spPr bwMode="auto">
          <a:xfrm rot="2297410">
            <a:off x="6705600" y="4038600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7195" name="Text Box 43"/>
          <p:cNvSpPr txBox="1">
            <a:spLocks noChangeArrowheads="1"/>
          </p:cNvSpPr>
          <p:nvPr/>
        </p:nvSpPr>
        <p:spPr bwMode="auto">
          <a:xfrm>
            <a:off x="6817082" y="3203576"/>
            <a:ext cx="5501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B</a:t>
            </a:r>
            <a:r>
              <a:rPr lang="en-US" altLang="en-US" sz="3200" b="1" baseline="50000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817196" name="Text Box 44"/>
          <p:cNvSpPr txBox="1">
            <a:spLocks noChangeArrowheads="1"/>
          </p:cNvSpPr>
          <p:nvPr/>
        </p:nvSpPr>
        <p:spPr bwMode="auto">
          <a:xfrm>
            <a:off x="6248400" y="2971801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7197" name="Text Box 45"/>
          <p:cNvSpPr txBox="1">
            <a:spLocks noChangeArrowheads="1"/>
          </p:cNvSpPr>
          <p:nvPr/>
        </p:nvSpPr>
        <p:spPr bwMode="auto">
          <a:xfrm>
            <a:off x="6248400" y="28194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7198" name="Oval 46"/>
          <p:cNvSpPr>
            <a:spLocks noChangeArrowheads="1"/>
          </p:cNvSpPr>
          <p:nvPr/>
        </p:nvSpPr>
        <p:spPr bwMode="auto">
          <a:xfrm rot="18542109" flipV="1">
            <a:off x="5651500" y="3017838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7199" name="Oval 47"/>
          <p:cNvSpPr>
            <a:spLocks noChangeArrowheads="1"/>
          </p:cNvSpPr>
          <p:nvPr/>
        </p:nvSpPr>
        <p:spPr bwMode="auto">
          <a:xfrm rot="18371562" flipV="1">
            <a:off x="6191250" y="3440113"/>
            <a:ext cx="381000" cy="3810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cxnSp>
        <p:nvCxnSpPr>
          <p:cNvPr id="817200" name="AutoShape 48"/>
          <p:cNvCxnSpPr>
            <a:cxnSpLocks noChangeShapeType="1"/>
            <a:stCxn id="817198" idx="0"/>
            <a:endCxn id="817199" idx="4"/>
          </p:cNvCxnSpPr>
          <p:nvPr/>
        </p:nvCxnSpPr>
        <p:spPr bwMode="auto">
          <a:xfrm>
            <a:off x="5989639" y="3327400"/>
            <a:ext cx="238125" cy="1905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17201" name="Group 49"/>
          <p:cNvGrpSpPr>
            <a:grpSpLocks/>
          </p:cNvGrpSpPr>
          <p:nvPr/>
        </p:nvGrpSpPr>
        <p:grpSpPr bwMode="auto">
          <a:xfrm>
            <a:off x="5791200" y="1447800"/>
            <a:ext cx="927100" cy="1905000"/>
            <a:chOff x="2688" y="672"/>
            <a:chExt cx="584" cy="1200"/>
          </a:xfrm>
        </p:grpSpPr>
        <p:sp>
          <p:nvSpPr>
            <p:cNvPr id="817202" name="AutoShape 50"/>
            <p:cNvSpPr>
              <a:spLocks noChangeArrowheads="1"/>
            </p:cNvSpPr>
            <p:nvPr/>
          </p:nvSpPr>
          <p:spPr bwMode="auto">
            <a:xfrm>
              <a:off x="2880" y="1008"/>
              <a:ext cx="48" cy="864"/>
            </a:xfrm>
            <a:prstGeom prst="downArrow">
              <a:avLst>
                <a:gd name="adj1" fmla="val 50000"/>
                <a:gd name="adj2" fmla="val 4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grpSp>
          <p:nvGrpSpPr>
            <p:cNvPr id="817203" name="Group 51"/>
            <p:cNvGrpSpPr>
              <a:grpSpLocks/>
            </p:cNvGrpSpPr>
            <p:nvPr/>
          </p:nvGrpSpPr>
          <p:grpSpPr bwMode="auto">
            <a:xfrm>
              <a:off x="2688" y="672"/>
              <a:ext cx="584" cy="288"/>
              <a:chOff x="2880" y="1488"/>
              <a:chExt cx="584" cy="288"/>
            </a:xfrm>
          </p:grpSpPr>
          <p:sp>
            <p:nvSpPr>
              <p:cNvPr id="817204" name="Text Box 52"/>
              <p:cNvSpPr txBox="1">
                <a:spLocks noChangeArrowheads="1"/>
              </p:cNvSpPr>
              <p:nvPr/>
            </p:nvSpPr>
            <p:spPr bwMode="auto">
              <a:xfrm>
                <a:off x="2880" y="1488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1">
                    <a:latin typeface="Times New Roman" panose="02020603050405020304" pitchFamily="18" charset="0"/>
                  </a:rPr>
                  <a:t>e</a:t>
                </a:r>
                <a:r>
                  <a:rPr lang="en-US" altLang="en-US" sz="2400" b="1" baseline="30000">
                    <a:latin typeface="Symbol" panose="05050102010706020507" pitchFamily="18" charset="2"/>
                  </a:rPr>
                  <a:t>-</a:t>
                </a:r>
                <a:r>
                  <a:rPr lang="en-US" altLang="en-US" sz="2400" b="1" baseline="30000">
                    <a:latin typeface="Arial" panose="020B0604020202020204" pitchFamily="34" charset="0"/>
                  </a:rPr>
                  <a:t> </a:t>
                </a:r>
                <a:endParaRPr lang="en-US" altLang="en-US" sz="2400" b="1" baseline="30000">
                  <a:latin typeface="Symbol" panose="05050102010706020507" pitchFamily="18" charset="2"/>
                </a:endParaRPr>
              </a:p>
            </p:txBody>
          </p:sp>
          <p:graphicFrame>
            <p:nvGraphicFramePr>
              <p:cNvPr id="817205" name="Object 53"/>
              <p:cNvGraphicFramePr>
                <a:graphicFrameLocks noChangeAspect="1"/>
              </p:cNvGraphicFramePr>
              <p:nvPr/>
            </p:nvGraphicFramePr>
            <p:xfrm>
              <a:off x="3216" y="1536"/>
              <a:ext cx="248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1" name="Equation" r:id="rId4" imgW="393480" imgH="380880" progId="Equation.3">
                      <p:embed/>
                    </p:oleObj>
                  </mc:Choice>
                  <mc:Fallback>
                    <p:oleObj name="Equation" r:id="rId4" imgW="393480" imgH="380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16" y="1536"/>
                            <a:ext cx="248" cy="2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817206" name="Group 54"/>
          <p:cNvGrpSpPr>
            <a:grpSpLocks/>
          </p:cNvGrpSpPr>
          <p:nvPr/>
        </p:nvGrpSpPr>
        <p:grpSpPr bwMode="auto">
          <a:xfrm>
            <a:off x="5541963" y="968189"/>
            <a:ext cx="2728912" cy="5707063"/>
            <a:chOff x="2531" y="336"/>
            <a:chExt cx="1719" cy="3595"/>
          </a:xfrm>
        </p:grpSpPr>
        <p:sp>
          <p:nvSpPr>
            <p:cNvPr id="817207" name="Line 55"/>
            <p:cNvSpPr>
              <a:spLocks noChangeShapeType="1"/>
            </p:cNvSpPr>
            <p:nvPr/>
          </p:nvSpPr>
          <p:spPr bwMode="auto">
            <a:xfrm>
              <a:off x="2880" y="336"/>
              <a:ext cx="0" cy="3168"/>
            </a:xfrm>
            <a:prstGeom prst="line">
              <a:avLst/>
            </a:prstGeom>
            <a:noFill/>
            <a:ln w="9525">
              <a:pattFill prst="dkHorz">
                <a:fgClr>
                  <a:schemeClr val="tx1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7208" name="Group 56"/>
            <p:cNvGrpSpPr>
              <a:grpSpLocks/>
            </p:cNvGrpSpPr>
            <p:nvPr/>
          </p:nvGrpSpPr>
          <p:grpSpPr bwMode="auto">
            <a:xfrm>
              <a:off x="2531" y="2534"/>
              <a:ext cx="1719" cy="1397"/>
              <a:chOff x="2531" y="2534"/>
              <a:chExt cx="1719" cy="1397"/>
            </a:xfrm>
          </p:grpSpPr>
          <p:sp>
            <p:nvSpPr>
              <p:cNvPr id="817209" name="AutoShape 57"/>
              <p:cNvSpPr>
                <a:spLocks noChangeArrowheads="1"/>
              </p:cNvSpPr>
              <p:nvPr/>
            </p:nvSpPr>
            <p:spPr bwMode="auto">
              <a:xfrm rot="13813328" flipH="1">
                <a:off x="2822" y="2243"/>
                <a:ext cx="1137" cy="1719"/>
              </a:xfrm>
              <a:custGeom>
                <a:avLst/>
                <a:gdLst>
                  <a:gd name="G0" fmla="+- 1636141 0 0"/>
                  <a:gd name="G1" fmla="+- -4040427 0 0"/>
                  <a:gd name="G2" fmla="+- 1636141 0 -4040427"/>
                  <a:gd name="G3" fmla="+- 10800 0 0"/>
                  <a:gd name="G4" fmla="+- 0 0 1636141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9773 0 0"/>
                  <a:gd name="G9" fmla="+- 0 0 -4040427"/>
                  <a:gd name="G10" fmla="+- 9773 0 2700"/>
                  <a:gd name="G11" fmla="cos G10 1636141"/>
                  <a:gd name="G12" fmla="sin G10 1636141"/>
                  <a:gd name="G13" fmla="cos 13500 1636141"/>
                  <a:gd name="G14" fmla="sin 13500 1636141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9773 1 2"/>
                  <a:gd name="G20" fmla="+- G19 5400 0"/>
                  <a:gd name="G21" fmla="cos G20 1636141"/>
                  <a:gd name="G22" fmla="sin G20 1636141"/>
                  <a:gd name="G23" fmla="+- G21 10800 0"/>
                  <a:gd name="G24" fmla="+- G12 G23 G22"/>
                  <a:gd name="G25" fmla="+- G22 G23 G11"/>
                  <a:gd name="G26" fmla="cos 10800 1636141"/>
                  <a:gd name="G27" fmla="sin 10800 1636141"/>
                  <a:gd name="G28" fmla="cos 9773 1636141"/>
                  <a:gd name="G29" fmla="sin 9773 1636141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4040427"/>
                  <a:gd name="G36" fmla="sin G34 -4040427"/>
                  <a:gd name="G37" fmla="+/ -4040427 1636141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9773 G39"/>
                  <a:gd name="G43" fmla="sin 9773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1051 w 21600"/>
                  <a:gd name="T5" fmla="*/ 7401 h 21600"/>
                  <a:gd name="T6" fmla="*/ 15684 w 21600"/>
                  <a:gd name="T7" fmla="*/ 1746 h 21600"/>
                  <a:gd name="T8" fmla="*/ 20076 w 21600"/>
                  <a:gd name="T9" fmla="*/ 7724 h 21600"/>
                  <a:gd name="T10" fmla="*/ 23038 w 21600"/>
                  <a:gd name="T11" fmla="*/ 16497 h 21600"/>
                  <a:gd name="T12" fmla="*/ 18769 w 21600"/>
                  <a:gd name="T13" fmla="*/ 18054 h 21600"/>
                  <a:gd name="T14" fmla="*/ 17212 w 21600"/>
                  <a:gd name="T15" fmla="*/ 13785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9659" y="14924"/>
                    </a:moveTo>
                    <a:cubicBezTo>
                      <a:pt x="20261" y="13632"/>
                      <a:pt x="20573" y="12225"/>
                      <a:pt x="20573" y="10800"/>
                    </a:cubicBezTo>
                    <a:cubicBezTo>
                      <a:pt x="20573" y="7207"/>
                      <a:pt x="18602" y="3904"/>
                      <a:pt x="15440" y="2198"/>
                    </a:cubicBezTo>
                    <a:lnTo>
                      <a:pt x="15928" y="1295"/>
                    </a:lnTo>
                    <a:cubicBezTo>
                      <a:pt x="19421" y="3180"/>
                      <a:pt x="21600" y="6830"/>
                      <a:pt x="21600" y="10800"/>
                    </a:cubicBezTo>
                    <a:cubicBezTo>
                      <a:pt x="21600" y="12374"/>
                      <a:pt x="21255" y="13930"/>
                      <a:pt x="20590" y="15358"/>
                    </a:cubicBezTo>
                    <a:lnTo>
                      <a:pt x="23038" y="16497"/>
                    </a:lnTo>
                    <a:lnTo>
                      <a:pt x="18769" y="18054"/>
                    </a:lnTo>
                    <a:lnTo>
                      <a:pt x="17212" y="13785"/>
                    </a:lnTo>
                    <a:lnTo>
                      <a:pt x="19659" y="1492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7210" name="Text Box 58"/>
              <p:cNvSpPr txBox="1">
                <a:spLocks noChangeArrowheads="1"/>
              </p:cNvSpPr>
              <p:nvPr/>
            </p:nvSpPr>
            <p:spPr bwMode="auto">
              <a:xfrm>
                <a:off x="3564" y="3527"/>
                <a:ext cx="26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altLang="en-US" sz="3600" b="1">
                    <a:solidFill>
                      <a:srgbClr val="0000FF"/>
                    </a:solidFill>
                    <a:latin typeface="Symbol" panose="05050102010706020507" pitchFamily="18" charset="2"/>
                  </a:rPr>
                  <a:t>q</a:t>
                </a:r>
              </a:p>
            </p:txBody>
          </p:sp>
        </p:grpSp>
      </p:grpSp>
      <p:grpSp>
        <p:nvGrpSpPr>
          <p:cNvPr id="817211" name="Group 59"/>
          <p:cNvGrpSpPr>
            <a:grpSpLocks/>
          </p:cNvGrpSpPr>
          <p:nvPr/>
        </p:nvGrpSpPr>
        <p:grpSpPr bwMode="auto">
          <a:xfrm>
            <a:off x="4876800" y="6858000"/>
            <a:ext cx="2362200" cy="1371600"/>
            <a:chOff x="2160" y="3312"/>
            <a:chExt cx="1488" cy="864"/>
          </a:xfrm>
        </p:grpSpPr>
        <p:sp>
          <p:nvSpPr>
            <p:cNvPr id="817212" name="AutoShape 60"/>
            <p:cNvSpPr>
              <a:spLocks noChangeArrowheads="1"/>
            </p:cNvSpPr>
            <p:nvPr/>
          </p:nvSpPr>
          <p:spPr bwMode="auto">
            <a:xfrm>
              <a:off x="3120" y="3312"/>
              <a:ext cx="48" cy="864"/>
            </a:xfrm>
            <a:prstGeom prst="downArrow">
              <a:avLst>
                <a:gd name="adj1" fmla="val 50000"/>
                <a:gd name="adj2" fmla="val 4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17213" name="AutoShape 61"/>
            <p:cNvSpPr>
              <a:spLocks noChangeArrowheads="1"/>
            </p:cNvSpPr>
            <p:nvPr/>
          </p:nvSpPr>
          <p:spPr bwMode="auto">
            <a:xfrm>
              <a:off x="2640" y="3312"/>
              <a:ext cx="48" cy="864"/>
            </a:xfrm>
            <a:prstGeom prst="downArrow">
              <a:avLst>
                <a:gd name="adj1" fmla="val 50000"/>
                <a:gd name="adj2" fmla="val 4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17214" name="AutoShape 62"/>
            <p:cNvSpPr>
              <a:spLocks noChangeArrowheads="1"/>
            </p:cNvSpPr>
            <p:nvPr/>
          </p:nvSpPr>
          <p:spPr bwMode="auto">
            <a:xfrm>
              <a:off x="2400" y="3312"/>
              <a:ext cx="48" cy="864"/>
            </a:xfrm>
            <a:prstGeom prst="downArrow">
              <a:avLst>
                <a:gd name="adj1" fmla="val 50000"/>
                <a:gd name="adj2" fmla="val 4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17215" name="AutoShape 63"/>
            <p:cNvSpPr>
              <a:spLocks noChangeArrowheads="1"/>
            </p:cNvSpPr>
            <p:nvPr/>
          </p:nvSpPr>
          <p:spPr bwMode="auto">
            <a:xfrm>
              <a:off x="2160" y="3312"/>
              <a:ext cx="48" cy="864"/>
            </a:xfrm>
            <a:prstGeom prst="downArrow">
              <a:avLst>
                <a:gd name="adj1" fmla="val 50000"/>
                <a:gd name="adj2" fmla="val 4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17216" name="AutoShape 64"/>
            <p:cNvSpPr>
              <a:spLocks noChangeArrowheads="1"/>
            </p:cNvSpPr>
            <p:nvPr/>
          </p:nvSpPr>
          <p:spPr bwMode="auto">
            <a:xfrm>
              <a:off x="3360" y="3312"/>
              <a:ext cx="48" cy="864"/>
            </a:xfrm>
            <a:prstGeom prst="downArrow">
              <a:avLst>
                <a:gd name="adj1" fmla="val 50000"/>
                <a:gd name="adj2" fmla="val 4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17217" name="AutoShape 65"/>
            <p:cNvSpPr>
              <a:spLocks noChangeArrowheads="1"/>
            </p:cNvSpPr>
            <p:nvPr/>
          </p:nvSpPr>
          <p:spPr bwMode="auto">
            <a:xfrm>
              <a:off x="3600" y="3312"/>
              <a:ext cx="48" cy="864"/>
            </a:xfrm>
            <a:prstGeom prst="downArrow">
              <a:avLst>
                <a:gd name="adj1" fmla="val 50000"/>
                <a:gd name="adj2" fmla="val 4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817218" name="Text Box 66"/>
          <p:cNvSpPr txBox="1">
            <a:spLocks noChangeArrowheads="1"/>
          </p:cNvSpPr>
          <p:nvPr/>
        </p:nvSpPr>
        <p:spPr bwMode="auto">
          <a:xfrm>
            <a:off x="1654630" y="121024"/>
            <a:ext cx="891177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dirty="0">
                <a:solidFill>
                  <a:srgbClr val="002060"/>
                </a:solidFill>
              </a:rPr>
              <a:t>Angular Distribution of Fragment 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14AE-488E-43A9-8F25-FE54A9405C9C}" type="datetime1">
              <a:rPr lang="en-US" smtClean="0"/>
              <a:t>2/27/2019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91B5-8632-4D44-BF51-8BF9CCEDCE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9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1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1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400" fill="hold"/>
                                        <p:tgtEl>
                                          <p:spTgt spid="817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400" fill="hold"/>
                                        <p:tgtEl>
                                          <p:spTgt spid="817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1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817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81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1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1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17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817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17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1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1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1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81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L 0.21667 0.21111 " pathEditMode="relative" ptsTypes="AA">
                                      <p:cBhvr>
                                        <p:cTn id="71" dur="500" fill="hold"/>
                                        <p:tgtEl>
                                          <p:spTgt spid="817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L 0.21667 0.21111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817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L 0.21667 0.21111 " pathEditMode="relative" ptsTypes="AA">
                                      <p:cBhvr>
                                        <p:cTn id="75" dur="500" fill="hold"/>
                                        <p:tgtEl>
                                          <p:spTgt spid="817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L -0.24167 -0.23333 " pathEditMode="relative" ptsTypes="AA">
                                      <p:cBhvr>
                                        <p:cTn id="77" dur="500" fill="hold"/>
                                        <p:tgtEl>
                                          <p:spTgt spid="817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L -0.24167 -0.23333 " pathEditMode="relative" ptsTypes="AA">
                                      <p:cBhvr>
                                        <p:cTn id="79" dur="500" fill="hold"/>
                                        <p:tgtEl>
                                          <p:spTgt spid="817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L -0.24167 -0.23333 " pathEditMode="relative" ptsTypes="AA">
                                      <p:cBhvr>
                                        <p:cTn id="81" dur="500" fill="hold"/>
                                        <p:tgtEl>
                                          <p:spTgt spid="817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4.81481E-6 L 0.21667 0.21111 " pathEditMode="relative" ptsTypes="AA">
                                      <p:cBhvr>
                                        <p:cTn id="83" dur="500" fill="hold"/>
                                        <p:tgtEl>
                                          <p:spTgt spid="817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300"/>
                                        <p:tgtEl>
                                          <p:spTgt spid="81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4" grpId="0"/>
      <p:bldP spid="817189" grpId="0" animBg="1"/>
      <p:bldP spid="817189" grpId="1" animBg="1"/>
      <p:bldP spid="817190" grpId="0" animBg="1"/>
      <p:bldP spid="817190" grpId="1" animBg="1"/>
      <p:bldP spid="817192" grpId="0" animBg="1"/>
      <p:bldP spid="817192" grpId="1" animBg="1"/>
      <p:bldP spid="817194" grpId="0" animBg="1"/>
      <p:bldP spid="817194" grpId="1" animBg="1"/>
      <p:bldP spid="817198" grpId="0" animBg="1"/>
      <p:bldP spid="817198" grpId="1" animBg="1"/>
      <p:bldP spid="817199" grpId="0" animBg="1"/>
      <p:bldP spid="817199" grpId="1" animBg="1"/>
      <p:bldP spid="817218" grpId="0"/>
      <p:bldP spid="81721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" t="1796" r="26795" b="885"/>
          <a:stretch/>
        </p:blipFill>
        <p:spPr bwMode="auto">
          <a:xfrm>
            <a:off x="3251198" y="1912932"/>
            <a:ext cx="5660572" cy="4916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0114" y="950154"/>
            <a:ext cx="891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latin typeface="+mj-lt"/>
              </a:rPr>
              <a:t>Expected angular distributions </a:t>
            </a:r>
            <a:r>
              <a:rPr lang="en-IN" sz="2800" dirty="0" err="1">
                <a:latin typeface="+mj-lt"/>
              </a:rPr>
              <a:t>homonuclear</a:t>
            </a:r>
            <a:r>
              <a:rPr lang="en-IN" sz="2800" dirty="0">
                <a:latin typeface="+mj-lt"/>
              </a:rPr>
              <a:t> diatom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83104" y="1341302"/>
                <a:ext cx="4800600" cy="571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2800" dirty="0">
                    <a:latin typeface="+mj-lt"/>
                  </a:rPr>
                  <a:t>H</a:t>
                </a:r>
                <a:r>
                  <a:rPr lang="en-IN" sz="2800" baseline="-25000" dirty="0">
                    <a:latin typeface="+mj-lt"/>
                  </a:rPr>
                  <a:t>2</a:t>
                </a:r>
                <a:r>
                  <a:rPr lang="en-IN" sz="2800" dirty="0">
                    <a:latin typeface="+mj-lt"/>
                  </a:rPr>
                  <a:t> ground state is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GB" sz="280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GB" sz="28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</a:rPr>
                              <m:t>g</m:t>
                            </m:r>
                          </m:sub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sPre>
                  </m:oMath>
                </a14:m>
                <a:endParaRPr lang="en-IN" sz="2800" baseline="300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104" y="1341301"/>
                <a:ext cx="4800600" cy="571631"/>
              </a:xfrm>
              <a:prstGeom prst="rect">
                <a:avLst/>
              </a:prstGeom>
              <a:blipFill rotWithShape="0">
                <a:blip r:embed="rId3"/>
                <a:stretch>
                  <a:fillRect t="-7447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330824" y="8622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dirty="0"/>
              <a:t>Angular Distributions in Pictures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5F7D-635F-4C9C-A557-3C6EA6A60B5C}" type="datetime1">
              <a:rPr lang="en-US" smtClean="0"/>
              <a:t>2/27/2019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91B5-8632-4D44-BF51-8BF9CCEDCE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49" y="104298"/>
            <a:ext cx="7886700" cy="562721"/>
          </a:xfrm>
        </p:spPr>
        <p:txBody>
          <a:bodyPr>
            <a:noAutofit/>
          </a:bodyPr>
          <a:lstStyle/>
          <a:p>
            <a:pPr algn="ctr"/>
            <a:r>
              <a:rPr lang="en-GB" dirty="0" smtClean="0">
                <a:latin typeface="+mn-lt"/>
              </a:rPr>
              <a:t>Acknowledgement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364344"/>
            <a:ext cx="4838222" cy="2859314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E</a:t>
            </a:r>
            <a:r>
              <a:rPr lang="en-GB" b="1">
                <a:solidFill>
                  <a:srgbClr val="C00000"/>
                </a:solidFill>
              </a:rPr>
              <a:t>. </a:t>
            </a:r>
            <a:r>
              <a:rPr lang="en-GB" b="1" smtClean="0">
                <a:solidFill>
                  <a:srgbClr val="C00000"/>
                </a:solidFill>
              </a:rPr>
              <a:t>Krishnakumar </a:t>
            </a:r>
            <a:r>
              <a:rPr lang="en-GB" sz="2100" smtClean="0"/>
              <a:t>(</a:t>
            </a:r>
            <a:r>
              <a:rPr lang="en-GB" sz="2100" i="1" smtClean="0"/>
              <a:t>Now at RRI</a:t>
            </a:r>
            <a:r>
              <a:rPr lang="en-GB" sz="2100" smtClean="0"/>
              <a:t>)</a:t>
            </a:r>
            <a:endParaRPr lang="en-GB" sz="2100" dirty="0"/>
          </a:p>
          <a:p>
            <a:r>
              <a:rPr lang="en-GB" b="1" dirty="0" err="1" smtClean="0">
                <a:solidFill>
                  <a:srgbClr val="0000FF"/>
                </a:solidFill>
              </a:rPr>
              <a:t>Krishnendu</a:t>
            </a:r>
            <a:r>
              <a:rPr lang="en-GB" b="1" dirty="0" smtClean="0">
                <a:solidFill>
                  <a:srgbClr val="0000FF"/>
                </a:solidFill>
              </a:rPr>
              <a:t> </a:t>
            </a:r>
            <a:r>
              <a:rPr lang="en-GB" b="1" dirty="0" err="1" smtClean="0">
                <a:solidFill>
                  <a:srgbClr val="0000FF"/>
                </a:solidFill>
              </a:rPr>
              <a:t>Gope</a:t>
            </a:r>
            <a:r>
              <a:rPr lang="en-GB" b="1" dirty="0" smtClean="0">
                <a:solidFill>
                  <a:srgbClr val="0000FF"/>
                </a:solidFill>
              </a:rPr>
              <a:t> </a:t>
            </a:r>
            <a:r>
              <a:rPr lang="en-GB" sz="2000" dirty="0"/>
              <a:t>(</a:t>
            </a:r>
            <a:r>
              <a:rPr lang="en-GB" sz="2000" i="1" dirty="0"/>
              <a:t>Now at </a:t>
            </a:r>
            <a:r>
              <a:rPr lang="en-GB" sz="2000" i="1" dirty="0" smtClean="0"/>
              <a:t>HUJI</a:t>
            </a:r>
            <a:r>
              <a:rPr lang="en-GB" sz="2000" dirty="0" smtClean="0"/>
              <a:t>)</a:t>
            </a:r>
            <a:endParaRPr lang="en-GB" dirty="0" smtClean="0"/>
          </a:p>
          <a:p>
            <a:r>
              <a:rPr lang="en-GB" b="1" dirty="0" err="1" smtClean="0">
                <a:solidFill>
                  <a:srgbClr val="00B050"/>
                </a:solidFill>
              </a:rPr>
              <a:t>Sramana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Kundu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sz="2100" dirty="0" smtClean="0"/>
              <a:t>(</a:t>
            </a:r>
            <a:r>
              <a:rPr lang="en-GB" sz="2100" i="1" dirty="0" smtClean="0"/>
              <a:t>Now at Georgia Tech</a:t>
            </a:r>
            <a:r>
              <a:rPr lang="en-GB" sz="2100" dirty="0" smtClean="0"/>
              <a:t>)</a:t>
            </a:r>
          </a:p>
          <a:p>
            <a:r>
              <a:rPr lang="en-GB" dirty="0" err="1" smtClean="0"/>
              <a:t>Vishvesh</a:t>
            </a:r>
            <a:r>
              <a:rPr lang="en-GB" dirty="0" smtClean="0"/>
              <a:t> </a:t>
            </a:r>
            <a:r>
              <a:rPr lang="en-GB" dirty="0" err="1" smtClean="0"/>
              <a:t>Tadsare</a:t>
            </a:r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Daly Davis </a:t>
            </a:r>
            <a:r>
              <a:rPr lang="en-GB" sz="2000" dirty="0"/>
              <a:t>(</a:t>
            </a:r>
            <a:r>
              <a:rPr lang="en-GB" sz="2000" i="1" dirty="0" smtClean="0"/>
              <a:t>Now at BARC)</a:t>
            </a:r>
            <a:endParaRPr lang="en-GB" sz="2000" dirty="0"/>
          </a:p>
          <a:p>
            <a:r>
              <a:rPr lang="en-GB" dirty="0" err="1" smtClean="0"/>
              <a:t>Samata</a:t>
            </a:r>
            <a:r>
              <a:rPr lang="en-GB" dirty="0" smtClean="0"/>
              <a:t> </a:t>
            </a:r>
            <a:r>
              <a:rPr lang="en-GB" dirty="0" err="1" smtClean="0"/>
              <a:t>Gokhale</a:t>
            </a:r>
            <a:endParaRPr lang="en-GB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96951" y="3264690"/>
            <a:ext cx="3433474" cy="2365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i="1" dirty="0"/>
              <a:t>External Collaborators</a:t>
            </a:r>
          </a:p>
          <a:p>
            <a:r>
              <a:rPr lang="en-GB" sz="2600" b="1" dirty="0">
                <a:solidFill>
                  <a:srgbClr val="0000FF"/>
                </a:solidFill>
              </a:rPr>
              <a:t>Nigel Mason</a:t>
            </a:r>
            <a:r>
              <a:rPr lang="en-GB" sz="2600" dirty="0"/>
              <a:t> </a:t>
            </a:r>
          </a:p>
          <a:p>
            <a:pPr marL="457200" lvl="1" indent="0">
              <a:buNone/>
            </a:pPr>
            <a:r>
              <a:rPr lang="en-GB" sz="2000" i="1" dirty="0"/>
              <a:t>Open University, UK</a:t>
            </a:r>
          </a:p>
          <a:p>
            <a:r>
              <a:rPr lang="en-GB" sz="2600" b="1" dirty="0">
                <a:solidFill>
                  <a:srgbClr val="00B050"/>
                </a:solidFill>
              </a:rPr>
              <a:t>Y. </a:t>
            </a:r>
            <a:r>
              <a:rPr lang="en-GB" sz="2600" b="1" dirty="0" err="1">
                <a:solidFill>
                  <a:srgbClr val="00B050"/>
                </a:solidFill>
              </a:rPr>
              <a:t>Sajeev</a:t>
            </a:r>
            <a:endParaRPr lang="en-GB" sz="2600" b="1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r>
              <a:rPr lang="en-GB" sz="2000" i="1" dirty="0"/>
              <a:t>BARC, Mumbai</a:t>
            </a:r>
          </a:p>
        </p:txBody>
      </p:sp>
      <p:sp>
        <p:nvSpPr>
          <p:cNvPr id="5" name="Rectangle 4"/>
          <p:cNvSpPr/>
          <p:nvPr/>
        </p:nvSpPr>
        <p:spPr>
          <a:xfrm>
            <a:off x="6996952" y="1457830"/>
            <a:ext cx="321384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i="1" dirty="0"/>
              <a:t>Technical Help</a:t>
            </a:r>
          </a:p>
          <a:p>
            <a:r>
              <a:rPr lang="en-GB" sz="2400" dirty="0"/>
              <a:t>Yogesh </a:t>
            </a:r>
            <a:r>
              <a:rPr lang="en-GB" sz="2400" dirty="0" err="1"/>
              <a:t>Upalekar</a:t>
            </a:r>
            <a:endParaRPr lang="en-GB" sz="2400" dirty="0"/>
          </a:p>
          <a:p>
            <a:r>
              <a:rPr lang="en-GB" sz="2400" dirty="0" err="1"/>
              <a:t>Satej</a:t>
            </a:r>
            <a:r>
              <a:rPr lang="en-GB" sz="2400" dirty="0"/>
              <a:t> </a:t>
            </a:r>
            <a:r>
              <a:rPr lang="en-GB" sz="2400" dirty="0" smtClean="0"/>
              <a:t>Tare</a:t>
            </a:r>
            <a:endParaRPr lang="en-GB" sz="2400" dirty="0"/>
          </a:p>
        </p:txBody>
      </p:sp>
      <p:pic>
        <p:nvPicPr>
          <p:cNvPr id="6" name="Picture 2" descr="http://www.tifr.res.in/%7Eekkumar/G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7"/>
          <a:stretch/>
        </p:blipFill>
        <p:spPr bwMode="auto">
          <a:xfrm>
            <a:off x="1722861" y="4410639"/>
            <a:ext cx="5274090" cy="22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nigel mason open universit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6" r="15095"/>
          <a:stretch/>
        </p:blipFill>
        <p:spPr bwMode="auto">
          <a:xfrm>
            <a:off x="9699812" y="3744235"/>
            <a:ext cx="730613" cy="76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811" y="4675433"/>
            <a:ext cx="736693" cy="7366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656" y="5508611"/>
            <a:ext cx="1164003" cy="11909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424" y="5704162"/>
            <a:ext cx="1905000" cy="970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728222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i="1" dirty="0"/>
              <a:t>Molecular Dynamics and Control using Photons and Electrons (MDCPE)</a:t>
            </a:r>
            <a:endParaRPr lang="en-US" sz="2200" b="1" i="1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2B28-B80C-43D8-BF48-0D30E14B01A6}" type="datetime1">
              <a:rPr lang="en-US" smtClean="0"/>
              <a:t>2/27/2019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91B5-8632-4D44-BF51-8BF9CCEDCE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8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Krishnakumar\Desktop\H2D2\H2Imaging Summary\4-5eVcorrected17Nov10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4" t="2760" r="28300" b="4881"/>
          <a:stretch>
            <a:fillRect/>
          </a:stretch>
        </p:blipFill>
        <p:spPr bwMode="auto">
          <a:xfrm>
            <a:off x="6863448" y="2282601"/>
            <a:ext cx="2400299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810649" y="231350"/>
            <a:ext cx="8610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dirty="0"/>
              <a:t>The 4 eV Resonance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835243" y="2449580"/>
            <a:ext cx="0" cy="14859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435193" y="2405884"/>
            <a:ext cx="40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6600FF"/>
                </a:solidFill>
                <a:latin typeface="Sylfaen" panose="010A0502050306030303" pitchFamily="18" charset="0"/>
              </a:rPr>
              <a:t>e</a:t>
            </a:r>
            <a:r>
              <a:rPr lang="en-IN" baseline="30000" dirty="0">
                <a:solidFill>
                  <a:srgbClr val="6600FF"/>
                </a:solidFill>
                <a:latin typeface="Sylfaen" panose="010A0502050306030303" pitchFamily="18" charset="0"/>
              </a:rPr>
              <a:t>-</a:t>
            </a:r>
          </a:p>
        </p:txBody>
      </p:sp>
      <p:sp>
        <p:nvSpPr>
          <p:cNvPr id="5" name="Rectangle 4"/>
          <p:cNvSpPr/>
          <p:nvPr/>
        </p:nvSpPr>
        <p:spPr>
          <a:xfrm>
            <a:off x="6495778" y="4611773"/>
            <a:ext cx="3139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aseline="30000" dirty="0">
                <a:solidFill>
                  <a:srgbClr val="7030A0"/>
                </a:solidFill>
                <a:latin typeface="Sylfaen" panose="010A0502050306030303" pitchFamily="18" charset="0"/>
              </a:rPr>
              <a:t>2</a:t>
            </a:r>
            <a:r>
              <a:rPr lang="en-IN" sz="2400" dirty="0">
                <a:solidFill>
                  <a:srgbClr val="7030A0"/>
                </a:solidFill>
                <a:latin typeface="Symbol" panose="05050102010706020507" pitchFamily="18" charset="2"/>
              </a:rPr>
              <a:t>S</a:t>
            </a:r>
            <a:r>
              <a:rPr lang="en-IN" sz="2400" baseline="-25000" dirty="0">
                <a:solidFill>
                  <a:srgbClr val="7030A0"/>
                </a:solidFill>
                <a:latin typeface="Sylfaen" panose="010A0502050306030303" pitchFamily="18" charset="0"/>
              </a:rPr>
              <a:t>u</a:t>
            </a:r>
            <a:r>
              <a:rPr lang="en-IN" sz="2400" baseline="30000" dirty="0">
                <a:solidFill>
                  <a:srgbClr val="7030A0"/>
                </a:solidFill>
                <a:latin typeface="Sylfaen" panose="010A0502050306030303" pitchFamily="18" charset="0"/>
              </a:rPr>
              <a:t>+</a:t>
            </a: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1" y="1728483"/>
            <a:ext cx="4736504" cy="334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8F05-3102-453B-8D58-6CDEBEE00A1F}" type="datetime1">
              <a:rPr lang="en-US" smtClean="0"/>
              <a:t>2/27/2019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91B5-8632-4D44-BF51-8BF9CCEDCE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47417"/>
            <a:ext cx="7886700" cy="781503"/>
          </a:xfrm>
        </p:spPr>
        <p:txBody>
          <a:bodyPr/>
          <a:lstStyle/>
          <a:p>
            <a:pPr algn="ctr"/>
            <a:r>
              <a:rPr lang="en-GB" dirty="0" smtClean="0">
                <a:latin typeface="+mn-lt"/>
              </a:rPr>
              <a:t>Potential Energy Curves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0" t="34409" r="2214" b="-1363"/>
          <a:stretch/>
        </p:blipFill>
        <p:spPr>
          <a:xfrm>
            <a:off x="2459773" y="942710"/>
            <a:ext cx="7272455" cy="59152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 flipV="1">
            <a:off x="3309258" y="942710"/>
            <a:ext cx="9191" cy="54454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3686629" y="942711"/>
            <a:ext cx="4240" cy="546204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1B58-8440-4C37-82E9-4B02BE5DFA4B}" type="datetime1">
              <a:rPr lang="en-US" smtClean="0"/>
              <a:t>2/27/2019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91B5-8632-4D44-BF51-8BF9CCEDCE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4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rishnakumar\Desktop\H2D2\H2Imaging Summary\4-5eVcorrected17Nov10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4" t="2760" r="28300" b="4881"/>
          <a:stretch>
            <a:fillRect/>
          </a:stretch>
        </p:blipFill>
        <p:spPr bwMode="auto">
          <a:xfrm>
            <a:off x="5252200" y="4515548"/>
            <a:ext cx="1956547" cy="1844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773272" y="408703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7030A0"/>
                </a:solidFill>
                <a:latin typeface="Sylfaen" panose="010A0502050306030303" pitchFamily="18" charset="0"/>
              </a:rPr>
              <a:t>4.5 eV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5564" y="295838"/>
            <a:ext cx="565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dirty="0"/>
              <a:t>The 14 eV Resonance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05633" y="2354912"/>
            <a:ext cx="0" cy="14859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69413" y="1953188"/>
            <a:ext cx="40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6600FF"/>
                </a:solidFill>
                <a:latin typeface="Sylfaen" panose="010A0502050306030303" pitchFamily="18" charset="0"/>
              </a:rPr>
              <a:t>e</a:t>
            </a:r>
            <a:r>
              <a:rPr lang="en-IN" baseline="30000" dirty="0">
                <a:solidFill>
                  <a:srgbClr val="6600FF"/>
                </a:solidFill>
                <a:latin typeface="Sylfaen" panose="010A0502050306030303" pitchFamily="18" charset="0"/>
              </a:rPr>
              <a:t>-</a:t>
            </a:r>
          </a:p>
        </p:txBody>
      </p:sp>
      <p:pic>
        <p:nvPicPr>
          <p:cNvPr id="8" name="Picture 7" descr="C:\Users\Krishnakumar\Desktop\H2D2\H2Imaging Summary\14-5eVcorrected15Nov10.bmp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0" t="2762" r="31127" b="5827"/>
          <a:stretch/>
        </p:blipFill>
        <p:spPr bwMode="auto">
          <a:xfrm>
            <a:off x="2734235" y="1742028"/>
            <a:ext cx="2286001" cy="2098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Krishnakumar\Desktop\H2D2\H2Imaging Summary\15-0eVcorrected17Nov1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1" t="3638" r="30806" b="5757"/>
          <a:stretch/>
        </p:blipFill>
        <p:spPr bwMode="auto">
          <a:xfrm>
            <a:off x="5383307" y="1742614"/>
            <a:ext cx="2218763" cy="2098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Krishnakumar\Desktop\H2D2\H2Imaging Summary\15-5eVcorrected15Nov1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0" t="2727" r="28713" b="6667"/>
          <a:stretch/>
        </p:blipFill>
        <p:spPr bwMode="auto">
          <a:xfrm>
            <a:off x="7965140" y="1731914"/>
            <a:ext cx="2328035" cy="21088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549337" y="1371187"/>
          <a:ext cx="78867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  14.5 eV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  15 eV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15.5 eV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0FF1-7181-4F39-AB86-A0EEFA4EEC83}" type="datetime1">
              <a:rPr lang="en-US" smtClean="0"/>
              <a:t>2/27/2019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91B5-8632-4D44-BF51-8BF9CCEDCE9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5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71968" y="205006"/>
            <a:ext cx="8248064" cy="816971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latin typeface="+mn-lt"/>
              </a:rPr>
              <a:t>Momentum Images</a:t>
            </a:r>
            <a:endParaRPr lang="en-US" dirty="0">
              <a:latin typeface="+mn-lt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1144873"/>
          <a:ext cx="7886700" cy="49917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/>
                <a:gridCol w="2628900"/>
                <a:gridCol w="26289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H</a:t>
                      </a:r>
                      <a:r>
                        <a:rPr lang="en-GB" sz="3200" baseline="-25000" dirty="0" smtClean="0"/>
                        <a:t>2</a:t>
                      </a:r>
                      <a:endParaRPr lang="en-US" sz="3200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  14.5 eV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  15 eV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15.5 eV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45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sz="3200" dirty="0" smtClean="0"/>
                        <a:t>D</a:t>
                      </a:r>
                      <a:r>
                        <a:rPr lang="en-GB" sz="3200" baseline="-25000" dirty="0" smtClean="0"/>
                        <a:t>2</a:t>
                      </a:r>
                      <a:endParaRPr lang="en-US" sz="3200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 14.0 eV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   14.5 eV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15 eV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81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0" name="Picture 19" descr="C:\Users\Krishnakumar\Desktop\H2D2\H2Imaging Summary\14-5eVcorrected15Nov10.b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0" t="2762" r="31127" b="5827"/>
          <a:stretch/>
        </p:blipFill>
        <p:spPr bwMode="auto">
          <a:xfrm>
            <a:off x="2872553" y="2131991"/>
            <a:ext cx="1671435" cy="165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:\Users\Krishnakumar\Desktop\H2D2\H2Imaging Summary\15-0eVcorrected17Nov1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1" t="3638" r="30806" b="5757"/>
          <a:stretch/>
        </p:blipFill>
        <p:spPr bwMode="auto">
          <a:xfrm>
            <a:off x="5291138" y="2132578"/>
            <a:ext cx="1675560" cy="1662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:\Users\Krishnakumar\Desktop\H2D2\H2Imaging Summary\15-5eVcorrected15Nov1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0" t="2727" r="28713" b="6667"/>
          <a:stretch/>
        </p:blipFill>
        <p:spPr bwMode="auto">
          <a:xfrm>
            <a:off x="7723361" y="2121877"/>
            <a:ext cx="1662688" cy="1662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Krishnakumar\Desktop\H2D2\D2imaging summaryNew Folder (2)\14eV1sum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0" t="2756" r="35900" b="5025"/>
          <a:stretch/>
        </p:blipFill>
        <p:spPr bwMode="auto">
          <a:xfrm>
            <a:off x="2896163" y="4828717"/>
            <a:ext cx="1666875" cy="155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C:\Users\Krishnakumar\Desktop\H2D2\D2imaging summaryNew Folder (2)\14-5eVsubtracted.bmp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4" t="3333" r="31074" b="6334"/>
          <a:stretch/>
        </p:blipFill>
        <p:spPr bwMode="auto">
          <a:xfrm>
            <a:off x="5310188" y="4809667"/>
            <a:ext cx="1675560" cy="1572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C:\Users\Krishnakumar\Desktop\H2D2\D2imaging summaryNew Folder (2)\14-7eVsum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0" t="2727" r="31346" b="6364"/>
          <a:stretch/>
        </p:blipFill>
        <p:spPr bwMode="auto">
          <a:xfrm>
            <a:off x="7742414" y="4846081"/>
            <a:ext cx="1686183" cy="15356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2319338" y="2933717"/>
            <a:ext cx="0" cy="25648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52669" y="4200526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r>
              <a:rPr lang="en-GB" baseline="30000" dirty="0"/>
              <a:t>-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D657-F51C-4AB6-A972-AE58DBF08DED}" type="datetime1">
              <a:rPr lang="en-US" smtClean="0"/>
              <a:t>2/27/2019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91B5-8632-4D44-BF51-8BF9CCEDCE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6"/>
          <p:cNvSpPr txBox="1">
            <a:spLocks noChangeArrowheads="1"/>
          </p:cNvSpPr>
          <p:nvPr/>
        </p:nvSpPr>
        <p:spPr bwMode="auto">
          <a:xfrm>
            <a:off x="1683658" y="267398"/>
            <a:ext cx="88230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sz="4400" dirty="0">
                <a:latin typeface="+mn-lt"/>
                <a:cs typeface="Times New Roman" pitchFamily="18" charset="0"/>
              </a:rPr>
              <a:t>How can the symmetry be broken ?</a:t>
            </a:r>
            <a:endParaRPr lang="en-IN" sz="44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/>
          </p:nvPr>
        </p:nvGraphicFramePr>
        <p:xfrm>
          <a:off x="4147229" y="2764840"/>
          <a:ext cx="4193600" cy="802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3" imgW="3187440" imgH="609480" progId="Equation.3">
                  <p:embed/>
                </p:oleObj>
              </mc:Choice>
              <mc:Fallback>
                <p:oleObj name="Equation" r:id="rId3" imgW="31874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7229" y="2764840"/>
                        <a:ext cx="4193600" cy="8024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61988" y="1177058"/>
                <a:ext cx="7322034" cy="1041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GB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GB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GB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sz="2400" i="1" ker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 ker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GB" sz="2400" i="1" ker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a:rPr lang="en-GB" sz="2400" i="1" ker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</m:sPre>
                        </m:e>
                      </m:d>
                      <m:r>
                        <a:rPr lang="en-GB" sz="2400" i="1" ker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GB" sz="2400" i="1" ker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GB" sz="2400" i="1" ker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sz="2400" i="1" ker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 ker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GB" sz="2400" i="1" ker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 ker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GB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GB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GB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GB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GB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sz="2400" i="1" ker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 ker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GB" sz="2400" i="1" ker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GB" sz="2400" i="1" ker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GB" sz="2400" i="1" ker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 ker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sPre>
                          <m:r>
                            <a:rPr lang="en-GB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Pre>
                            <m:sPrePr>
                              <m:ctrlPr>
                                <a:rPr lang="en-GB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GB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GB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sz="2400" i="1" ker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 ker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GB" sz="2400" i="1" ker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a:rPr lang="en-GB" sz="2400" i="1" ker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GB" sz="2400" i="1" ker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 ker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sPre>
                        </m:e>
                      </m:d>
                    </m:oMath>
                  </m:oMathPara>
                </a14:m>
                <a:endParaRPr lang="en-GB" sz="2400" i="1" kern="0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GB" sz="2400" kern="0" dirty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GB" sz="2400" ker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</m:t>
                    </m:r>
                    <m:r>
                      <a:rPr lang="en-GB" sz="2400" i="1" ker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4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GB" sz="24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GB" sz="24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GB" sz="2400" i="1" ker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GB" sz="2400" i="1" ker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GB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a:rPr lang="en-GB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sPre>
                      </m:e>
                    </m:d>
                    <m:r>
                      <a:rPr lang="en-GB" sz="2400" i="1" ker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400" i="1" ker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GB" sz="24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4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88" y="1177057"/>
                <a:ext cx="7322034" cy="10413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9"/>
          <p:cNvGraphicFramePr>
            <a:graphicFrameLocks noChangeAspect="1"/>
          </p:cNvGraphicFramePr>
          <p:nvPr>
            <p:extLst/>
          </p:nvPr>
        </p:nvGraphicFramePr>
        <p:xfrm>
          <a:off x="4418985" y="2642673"/>
          <a:ext cx="3650089" cy="976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6" imgW="2044440" imgH="545760" progId="Equation.3">
                  <p:embed/>
                </p:oleObj>
              </mc:Choice>
              <mc:Fallback>
                <p:oleObj name="Equation" r:id="rId6" imgW="204444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985" y="2642673"/>
                        <a:ext cx="3650089" cy="976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868706" y="3748240"/>
              <a:ext cx="6736976" cy="9034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68488"/>
                    <a:gridCol w="3368488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kern="0" dirty="0" smtClean="0">
                              <a:solidFill>
                                <a:srgbClr val="0000FF"/>
                              </a:solidFill>
                            </a:rPr>
                            <a:t>For 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GB" sz="2000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GB" sz="2000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GB" sz="2000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GB" sz="2000" i="1" ker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 ker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GB" sz="2000" i="1" ker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  <m:sup>
                                      <m:r>
                                        <a:rPr lang="en-GB" sz="2000" i="1" ker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</m:e>
                              </m:sPre>
                              <m:r>
                                <a:rPr lang="en-GB" sz="2000" i="1" ker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sz="2000" i="1" ker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GB" sz="2000" i="1" ker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0" i="1" kern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𝑤𝑎𝑣𝑒</m:t>
                              </m:r>
                              <m:r>
                                <a:rPr lang="en-GB" sz="2000" i="1" ker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Pre>
                                <m:sPrePr>
                                  <m:ctrlPr>
                                    <a:rPr lang="en-GB" sz="2000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GB" sz="2000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GB" sz="2000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GB" sz="2000" i="1" ker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 ker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GB" sz="2000" i="1" ker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  <m:sup>
                                      <m:r>
                                        <a:rPr lang="en-GB" sz="2000" i="1" ker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</m:e>
                              </m:sPre>
                            </m:oMath>
                          </a14:m>
                          <a:r>
                            <a:rPr lang="en-US" sz="2000" kern="0" dirty="0">
                              <a:solidFill>
                                <a:srgbClr val="FF00FF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eaLnBrk="0" hangingPunct="0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  <a:defRPr sz="1800" b="0" i="0" u="none" strike="noStrike" kern="0" cap="none" spc="0" baseline="0">
                              <a:solidFill>
                                <a:srgbClr val="000000"/>
                              </a:solidFill>
                              <a:uFillTx/>
                            </a:defRPr>
                          </a:pPr>
                          <a:r>
                            <a:rPr lang="en-GB" sz="2000" kern="0" dirty="0" smtClean="0">
                              <a:solidFill>
                                <a:srgbClr val="0000FF"/>
                              </a:solidFill>
                            </a:rPr>
                            <a:t>For 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GB" sz="2000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GB" sz="2000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GB" sz="2000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GB" sz="2000" i="1" ker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 ker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GB" sz="2000" i="1" ker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  <m:sup>
                                      <m:r>
                                        <a:rPr lang="en-GB" sz="2000" i="1" ker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</m:e>
                              </m:sPre>
                              <m:r>
                                <a:rPr lang="en-GB" sz="2000" i="1" ker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i="1" ker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GB" sz="2000" i="1" ker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0" i="1" kern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𝑤𝑎𝑣𝑒</m:t>
                              </m:r>
                              <m:r>
                                <a:rPr lang="en-GB" sz="2000" i="1" ker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Pre>
                                <m:sPrePr>
                                  <m:ctrlPr>
                                    <a:rPr lang="en-GB" sz="2000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GB" sz="2000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GB" sz="2000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GB" sz="2000" i="1" ker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 ker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GB" sz="2000" i="1" ker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  <m:sup>
                                      <m:r>
                                        <a:rPr lang="en-GB" sz="2000" i="1" ker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</m:e>
                              </m:sPre>
                            </m:oMath>
                          </a14:m>
                          <a:r>
                            <a:rPr lang="en-US" sz="2000" kern="0" dirty="0">
                              <a:solidFill>
                                <a:srgbClr val="FF00FF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kern="0" smtClean="0">
                                    <a:solidFill>
                                      <a:srgbClr val="6600CC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GB" sz="2000" i="1" kern="0">
                                        <a:solidFill>
                                          <a:srgbClr val="66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i="1" kern="0">
                                        <a:solidFill>
                                          <a:srgbClr val="66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  <m:r>
                                  <a:rPr lang="en-GB" sz="2000" i="1" kern="0">
                                    <a:solidFill>
                                      <a:srgbClr val="6600CC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sz="2000" i="1" kern="0">
                                        <a:solidFill>
                                          <a:srgbClr val="66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box>
                                      <m:boxPr>
                                        <m:ctrlPr>
                                          <a:rPr lang="en-GB" sz="2000" i="1" kern="0">
                                            <a:solidFill>
                                              <a:srgbClr val="66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f>
                                          <m:fPr>
                                            <m:ctrlPr>
                                              <a:rPr lang="en-GB" sz="2000" i="1" kern="0">
                                                <a:solidFill>
                                                  <a:srgbClr val="66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2000" i="1" kern="0">
                                                <a:solidFill>
                                                  <a:srgbClr val="66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GB" sz="2000" i="1" kern="0">
                                                <a:solidFill>
                                                  <a:srgbClr val="66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box>
                                    <m:r>
                                      <a:rPr lang="en-GB" sz="2000" i="1" kern="0">
                                        <a:solidFill>
                                          <a:srgbClr val="66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2000" i="1" kern="0">
                                            <a:solidFill>
                                              <a:srgbClr val="66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i="1" kern="0">
                                            <a:solidFill>
                                              <a:srgbClr val="66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𝐷𝐸𝐴</m:t>
                                        </m:r>
                                      </m:e>
                                      <m:sub>
                                        <m:r>
                                          <a:rPr lang="en-GB" sz="2000" i="1" kern="0">
                                            <a:solidFill>
                                              <a:srgbClr val="66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kern="0" smtClean="0">
                                    <a:solidFill>
                                      <a:srgbClr val="6600CC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GB" sz="2000" i="1" kern="0">
                                        <a:solidFill>
                                          <a:srgbClr val="66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i="1" kern="0">
                                        <a:solidFill>
                                          <a:srgbClr val="66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  <m:r>
                                  <a:rPr lang="en-GB" sz="2000" i="1" kern="0">
                                    <a:solidFill>
                                      <a:srgbClr val="6600CC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sz="2000" i="1" kern="0">
                                        <a:solidFill>
                                          <a:srgbClr val="66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box>
                                      <m:boxPr>
                                        <m:ctrlPr>
                                          <a:rPr lang="en-GB" sz="2000" i="1" kern="0">
                                            <a:solidFill>
                                              <a:srgbClr val="66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f>
                                          <m:fPr>
                                            <m:ctrlPr>
                                              <a:rPr lang="en-GB" sz="2000" i="1" kern="0">
                                                <a:solidFill>
                                                  <a:srgbClr val="66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2000" i="1" kern="0">
                                                <a:solidFill>
                                                  <a:srgbClr val="66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GB" sz="2000" i="1" kern="0">
                                                <a:solidFill>
                                                  <a:srgbClr val="66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box>
                                    <m:r>
                                      <a:rPr lang="en-GB" sz="2000" i="1" kern="0">
                                        <a:solidFill>
                                          <a:srgbClr val="66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2000" i="1" kern="0">
                                            <a:solidFill>
                                              <a:srgbClr val="66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i="1" kern="0">
                                            <a:solidFill>
                                              <a:srgbClr val="66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𝐷𝐸𝐴</m:t>
                                        </m:r>
                                      </m:e>
                                      <m:sub>
                                        <m:r>
                                          <a:rPr lang="en-GB" sz="2000" i="1" kern="0">
                                            <a:solidFill>
                                              <a:srgbClr val="66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sub>
                                </m:sSub>
                                <m:sSup>
                                  <m:sSupPr>
                                    <m:ctrlPr>
                                      <a:rPr lang="en-GB" sz="2000" i="1" kern="0">
                                        <a:solidFill>
                                          <a:srgbClr val="66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i="1" kern="0">
                                        <a:solidFill>
                                          <a:srgbClr val="66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</m:e>
                                  <m:sup>
                                    <m:r>
                                      <a:rPr lang="en-GB" sz="2000" i="1" kern="0">
                                        <a:solidFill>
                                          <a:srgbClr val="66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i="1" kern="0">
                                    <a:solidFill>
                                      <a:srgbClr val="6600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000" i="1" kern="0">
                                    <a:solidFill>
                                      <a:srgbClr val="66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GB" sz="2000" i="1" kern="0">
                                    <a:solidFill>
                                      <a:srgbClr val="6600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kern="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9458771"/>
                  </p:ext>
                </p:extLst>
              </p:nvPr>
            </p:nvGraphicFramePr>
            <p:xfrm>
              <a:off x="1344706" y="3748240"/>
              <a:ext cx="6736976" cy="9034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68488"/>
                    <a:gridCol w="3368488"/>
                  </a:tblGrid>
                  <a:tr h="4271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t="-4225" r="-100000" b="-112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00000" t="-4225" b="-112676"/>
                          </a:stretch>
                        </a:blipFill>
                      </a:tcPr>
                    </a:tc>
                  </a:tr>
                  <a:tr h="4763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t="-93671" r="-100000" b="-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00000" t="-93671" b="-126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4349806" y="2293589"/>
            <a:ext cx="4030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ts val="900"/>
              </a:spcBef>
              <a:spcAft>
                <a:spcPts val="9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FF00FF"/>
                </a:solidFill>
              </a:rPr>
              <a:t>Angle differential cross 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81310" y="4934107"/>
                <a:ext cx="8525436" cy="1688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ts val="900"/>
                  </a:spcBef>
                  <a:spcAft>
                    <a:spcPts val="90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2400" kern="0" dirty="0">
                    <a:solidFill>
                      <a:srgbClr val="0000FF"/>
                    </a:solidFill>
                  </a:rPr>
                  <a:t>For coherent excitation of the  two resonances</a:t>
                </a:r>
                <a:endParaRPr lang="en-US" sz="2400" kern="0" dirty="0">
                  <a:solidFill>
                    <a:srgbClr val="0000FF"/>
                  </a:solidFill>
                </a:endParaRPr>
              </a:p>
              <a:p>
                <a:pPr algn="ctr" eaLnBrk="0" hangingPunct="0">
                  <a:spcBef>
                    <a:spcPts val="900"/>
                  </a:spcBef>
                  <a:spcAft>
                    <a:spcPts val="90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i="1" ker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GB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GB" sz="2400" i="1" ker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ox>
                            <m:boxPr>
                              <m:ctrlPr>
                                <a:rPr lang="en-GB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GB" sz="2400" i="1" ker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 ker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i="1" ker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en-GB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GB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𝐷𝐸𝐴</m:t>
                              </m:r>
                            </m:e>
                            <m:sub>
                              <m:r>
                                <a:rPr lang="en-GB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sub>
                      </m:sSub>
                      <m:r>
                        <a:rPr lang="en-GB" sz="2400" i="1" ker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ox>
                            <m:boxPr>
                              <m:ctrlPr>
                                <a:rPr lang="en-GB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GB" sz="2400" i="1" ker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 ker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i="1" ker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en-GB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GB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𝐷𝐸𝐴</m:t>
                              </m:r>
                            </m:e>
                            <m:sub>
                              <m:r>
                                <a:rPr lang="en-GB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b>
                      </m:sSub>
                      <m:func>
                        <m:funcPr>
                          <m:ctrlPr>
                            <a:rPr lang="en-GB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GB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GB" sz="2400" i="1" ker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IN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l-GR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𝛿</m:t>
                      </m:r>
                      <m:r>
                        <a:rPr lang="en-IN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IN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IN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𝜃</m:t>
                      </m:r>
                      <m:rad>
                        <m:radPr>
                          <m:degHide m:val="on"/>
                          <m:ctrlPr>
                            <a:rPr lang="en-IN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I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  <m:t>𝐷𝐸𝐴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  <m:t>𝑔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I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  <m:t>𝐷𝐸𝐴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  <m:t>𝑢</m:t>
                                  </m:r>
                                </m:sub>
                              </m:sSub>
                            </m:sub>
                          </m:sSub>
                        </m:e>
                      </m:rad>
                    </m:oMath>
                  </m:oMathPara>
                </a14:m>
                <a:endParaRPr lang="en-US" sz="2400" kern="0" dirty="0">
                  <a:solidFill>
                    <a:srgbClr val="6600CC"/>
                  </a:solidFill>
                </a:endParaRPr>
              </a:p>
              <a:p>
                <a:pPr algn="ctr" eaLnBrk="0" hangingPunct="0">
                  <a:spcBef>
                    <a:spcPts val="900"/>
                  </a:spcBef>
                  <a:spcAft>
                    <a:spcPts val="90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400" kern="0" dirty="0">
                    <a:solidFill>
                      <a:srgbClr val="0000FF"/>
                    </a:solidFill>
                  </a:rPr>
                  <a:t>δ</a:t>
                </a:r>
                <a:r>
                  <a:rPr lang="en-US" sz="2400" kern="0" dirty="0">
                    <a:solidFill>
                      <a:srgbClr val="0000FF"/>
                    </a:solidFill>
                  </a:rPr>
                  <a:t> is the phase difference between the two channels.</a:t>
                </a:r>
                <a:endParaRPr lang="en-IN" sz="2400" kern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10" y="4934106"/>
                <a:ext cx="8525436" cy="1688347"/>
              </a:xfrm>
              <a:prstGeom prst="rect">
                <a:avLst/>
              </a:prstGeom>
              <a:blipFill rotWithShape="0">
                <a:blip r:embed="rId9"/>
                <a:stretch>
                  <a:fillRect t="-2888" b="-7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EF74-CD54-4CEA-BD42-DEC1BD3847C4}" type="datetime1">
              <a:rPr lang="en-US" smtClean="0"/>
              <a:t>2/27/2019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91B5-8632-4D44-BF51-8BF9CCEDCE9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5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365129"/>
            <a:ext cx="8737600" cy="777872"/>
          </a:xfrm>
        </p:spPr>
        <p:txBody>
          <a:bodyPr>
            <a:noAutofit/>
          </a:bodyPr>
          <a:lstStyle/>
          <a:p>
            <a:pPr algn="ctr"/>
            <a:r>
              <a:rPr lang="en-GB" dirty="0" smtClean="0">
                <a:latin typeface="+mn-lt"/>
              </a:rPr>
              <a:t>Contrast of the Interference Pattern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200" y="2888341"/>
            <a:ext cx="8737600" cy="382921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dirty="0"/>
              <a:t>The relative phase between the two quantum paths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GB" dirty="0"/>
              <a:t>Intrinsic phase difference between absorbed partial wave for the incoming electron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GB" dirty="0"/>
              <a:t>Potential scattering before capture of the electron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GB" dirty="0"/>
              <a:t>With common start and end point the </a:t>
            </a:r>
            <a:r>
              <a:rPr lang="en-GB" dirty="0" err="1"/>
              <a:t>wavepackets</a:t>
            </a:r>
            <a:r>
              <a:rPr lang="en-GB" dirty="0"/>
              <a:t> following two different potential energy curves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dirty="0" smtClean="0"/>
              <a:t>Relative amplitudes from the paths 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GB" dirty="0" smtClean="0"/>
              <a:t>Capture cross section for each resonance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GB" dirty="0" smtClean="0"/>
              <a:t>Dissociation time and Corresponding lifetime of ions against </a:t>
            </a:r>
            <a:r>
              <a:rPr lang="en-GB" dirty="0" err="1" smtClean="0"/>
              <a:t>autodetachment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44607"/>
          <a:stretch/>
        </p:blipFill>
        <p:spPr>
          <a:xfrm>
            <a:off x="3262313" y="1248228"/>
            <a:ext cx="5667375" cy="149497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0306-6E95-415E-8143-245FF7F72B88}" type="datetime1">
              <a:rPr lang="en-US" smtClean="0"/>
              <a:t>2/27/2019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91B5-8632-4D44-BF51-8BF9CCEDCE9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4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96971" y="647307"/>
            <a:ext cx="62905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Interfering Quantum Paths</a:t>
            </a:r>
            <a:endParaRPr lang="en-US" sz="4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4" t="23333" r="12647" b="6341"/>
          <a:stretch/>
        </p:blipFill>
        <p:spPr>
          <a:xfrm>
            <a:off x="1725706" y="1627094"/>
            <a:ext cx="8759582" cy="443753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C629-8985-404C-9601-000A8A478894}" type="datetime1">
              <a:rPr lang="en-US" smtClean="0"/>
              <a:t>2/27/2019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91B5-8632-4D44-BF51-8BF9CCEDCE9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4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8836"/>
            <a:ext cx="828675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latin typeface="+mn-lt"/>
              </a:rPr>
              <a:t>Estimate of the Symmetry Breaking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" r="7033"/>
          <a:stretch/>
        </p:blipFill>
        <p:spPr>
          <a:xfrm>
            <a:off x="2156013" y="1809763"/>
            <a:ext cx="8437477" cy="4685167"/>
          </a:xfrm>
        </p:spPr>
      </p:pic>
      <p:sp>
        <p:nvSpPr>
          <p:cNvPr id="5" name="TextBox 4"/>
          <p:cNvSpPr txBox="1"/>
          <p:nvPr/>
        </p:nvSpPr>
        <p:spPr>
          <a:xfrm>
            <a:off x="1671919" y="264907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H</a:t>
            </a:r>
            <a:r>
              <a:rPr lang="en-GB" sz="2400" baseline="-25000" dirty="0"/>
              <a:t>2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71919" y="4818529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</a:t>
            </a:r>
            <a:r>
              <a:rPr lang="en-GB" sz="2400" baseline="-25000" dirty="0"/>
              <a:t>2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3FC2-8BF1-498B-BA1B-6125AFB6D2CF}" type="datetime1">
              <a:rPr lang="en-US" smtClean="0"/>
              <a:t>2/27/2019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91B5-8632-4D44-BF51-8BF9CCEDCE9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5199"/>
            <a:ext cx="10515600" cy="870225"/>
          </a:xfrm>
        </p:spPr>
        <p:txBody>
          <a:bodyPr/>
          <a:lstStyle/>
          <a:p>
            <a:pPr algn="ctr"/>
            <a:r>
              <a:rPr lang="en-GB" u="sng" dirty="0" smtClean="0">
                <a:latin typeface="+mn-lt"/>
              </a:rPr>
              <a:t>Breaking Inversion </a:t>
            </a:r>
            <a:r>
              <a:rPr lang="en-GB" u="sng" dirty="0">
                <a:latin typeface="+mn-lt"/>
              </a:rPr>
              <a:t>S</a:t>
            </a:r>
            <a:r>
              <a:rPr lang="en-GB" u="sng" dirty="0" smtClean="0">
                <a:latin typeface="+mn-lt"/>
              </a:rPr>
              <a:t>ymmetry</a:t>
            </a:r>
            <a:endParaRPr lang="en-US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2250"/>
            <a:ext cx="10515600" cy="4351338"/>
          </a:xfrm>
        </p:spPr>
        <p:txBody>
          <a:bodyPr/>
          <a:lstStyle/>
          <a:p>
            <a:r>
              <a:rPr lang="en-GB" dirty="0" smtClean="0"/>
              <a:t>Coherent excitation to a state by more than one path</a:t>
            </a:r>
          </a:p>
          <a:p>
            <a:pPr lvl="1"/>
            <a:r>
              <a:rPr lang="en-GB" dirty="0" smtClean="0"/>
              <a:t>Resulting interference between the paths give control over the out put</a:t>
            </a:r>
          </a:p>
          <a:p>
            <a:r>
              <a:rPr lang="en-GB" dirty="0" smtClean="0"/>
              <a:t>If the paths are of opposite parities</a:t>
            </a:r>
          </a:p>
          <a:p>
            <a:pPr lvl="1"/>
            <a:r>
              <a:rPr lang="en-GB" dirty="0" smtClean="0"/>
              <a:t>Results in inversion symmetry breaking of the dissociation</a:t>
            </a:r>
          </a:p>
          <a:p>
            <a:pPr lvl="1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99832" y="2836125"/>
            <a:ext cx="5696168" cy="4021875"/>
            <a:chOff x="1329147" y="2836125"/>
            <a:chExt cx="5696168" cy="40218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9147" y="2836125"/>
              <a:ext cx="2644055" cy="367851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9336" y="2836125"/>
              <a:ext cx="2655979" cy="367851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423130" y="6488668"/>
              <a:ext cx="3892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Wu et al, </a:t>
              </a:r>
              <a:r>
                <a:rPr lang="en-GB" i="1" dirty="0" smtClean="0"/>
                <a:t>Phys Rev A</a:t>
              </a:r>
              <a:r>
                <a:rPr lang="en-GB" dirty="0" smtClean="0"/>
                <a:t>, </a:t>
              </a:r>
              <a:r>
                <a:rPr lang="en-GB" b="1" dirty="0" smtClean="0"/>
                <a:t>87</a:t>
              </a:r>
              <a:r>
                <a:rPr lang="en-GB" dirty="0" smtClean="0"/>
                <a:t>, 023406 (2013)</a:t>
              </a:r>
              <a:endParaRPr lang="en-US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368" y="2967253"/>
            <a:ext cx="2598852" cy="2968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8859" y="2950896"/>
            <a:ext cx="3299666" cy="29176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14515" y="6177040"/>
            <a:ext cx="3485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Kling et al, </a:t>
            </a:r>
            <a:r>
              <a:rPr lang="en-GB" i="1" dirty="0" smtClean="0"/>
              <a:t>Science</a:t>
            </a:r>
            <a:r>
              <a:rPr lang="en-GB" dirty="0" smtClean="0"/>
              <a:t>, </a:t>
            </a:r>
            <a:r>
              <a:rPr lang="en-GB" b="1" dirty="0" smtClean="0"/>
              <a:t>312</a:t>
            </a:r>
            <a:r>
              <a:rPr lang="en-GB" dirty="0" smtClean="0"/>
              <a:t>, 246 (2006)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219987"/>
            <a:ext cx="7886700" cy="737960"/>
          </a:xfrm>
        </p:spPr>
        <p:txBody>
          <a:bodyPr/>
          <a:lstStyle/>
          <a:p>
            <a:pPr algn="ctr"/>
            <a:r>
              <a:rPr lang="en-GB" dirty="0" smtClean="0">
                <a:latin typeface="+mn-lt"/>
              </a:rPr>
              <a:t>Some interesting points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3314" y="957947"/>
            <a:ext cx="8621486" cy="5646053"/>
          </a:xfrm>
        </p:spPr>
        <p:txBody>
          <a:bodyPr/>
          <a:lstStyle/>
          <a:p>
            <a:r>
              <a:rPr lang="en-GB" dirty="0" smtClean="0"/>
              <a:t>The attaching electron is from an incoherent beam</a:t>
            </a:r>
          </a:p>
          <a:p>
            <a:r>
              <a:rPr lang="en-GB" dirty="0" smtClean="0"/>
              <a:t>Multiple channels of attachment through different angular momentum transfers</a:t>
            </a:r>
            <a:endParaRPr lang="en-US" dirty="0" smtClean="0"/>
          </a:p>
          <a:p>
            <a:r>
              <a:rPr lang="en-GB" dirty="0" smtClean="0"/>
              <a:t>The coherence in the superposition of the anion states is through coherence in the partial waves</a:t>
            </a:r>
          </a:p>
          <a:p>
            <a:r>
              <a:rPr lang="en-GB" dirty="0" smtClean="0"/>
              <a:t>Will the lifetime of the shorter lived resonance affect the lifetime of the longer lived resonance?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1944"/>
          <a:stretch/>
        </p:blipFill>
        <p:spPr>
          <a:xfrm>
            <a:off x="2733221" y="4211619"/>
            <a:ext cx="2220796" cy="20956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8171" y="6176611"/>
            <a:ext cx="46363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Decay of superposition of two resonances</a:t>
            </a:r>
          </a:p>
          <a:p>
            <a:r>
              <a:rPr lang="en-GB" dirty="0" err="1"/>
              <a:t>Frishman</a:t>
            </a:r>
            <a:r>
              <a:rPr lang="en-GB" dirty="0"/>
              <a:t> &amp; Shapiro, </a:t>
            </a:r>
            <a:r>
              <a:rPr lang="en-GB" i="1" dirty="0"/>
              <a:t>PRL</a:t>
            </a:r>
            <a:r>
              <a:rPr lang="en-GB" dirty="0"/>
              <a:t> </a:t>
            </a:r>
            <a:r>
              <a:rPr lang="en-GB" b="1" dirty="0"/>
              <a:t>87</a:t>
            </a:r>
            <a:r>
              <a:rPr lang="en-GB" dirty="0"/>
              <a:t>, 253001 (2001)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44344" y="4586514"/>
            <a:ext cx="4020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Ideal system to explore the quantum effect as all three electrons and 2 nuclei participate in the process!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CE87-ADA7-43A9-B50F-48BFD5BD1B9D}" type="datetime1">
              <a:rPr lang="en-US" smtClean="0"/>
              <a:t>2/27/2019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91B5-8632-4D44-BF51-8BF9CCEDCE9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2517025" y="1697084"/>
            <a:ext cx="7239000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400" b="1" dirty="0"/>
              <a:t>Planetary atmospheres – Environment </a:t>
            </a:r>
          </a:p>
          <a:p>
            <a:pPr algn="ctr">
              <a:lnSpc>
                <a:spcPct val="150000"/>
              </a:lnSpc>
            </a:pPr>
            <a:r>
              <a:rPr lang="en-US" altLang="en-US" sz="2400" b="1" dirty="0"/>
              <a:t>Laboratory and Astrophysical plasmas</a:t>
            </a:r>
          </a:p>
          <a:p>
            <a:pPr algn="ctr">
              <a:lnSpc>
                <a:spcPct val="150000"/>
              </a:lnSpc>
            </a:pPr>
            <a:r>
              <a:rPr lang="en-US" altLang="en-US" sz="2400" b="1" dirty="0"/>
              <a:t>Fusion research, Gas lasers</a:t>
            </a:r>
          </a:p>
          <a:p>
            <a:pPr algn="ctr">
              <a:lnSpc>
                <a:spcPct val="150000"/>
              </a:lnSpc>
            </a:pPr>
            <a:r>
              <a:rPr lang="en-US" altLang="en-US" sz="2400" b="1" dirty="0"/>
              <a:t>Semiconductor electronics</a:t>
            </a:r>
          </a:p>
          <a:p>
            <a:pPr algn="ctr">
              <a:lnSpc>
                <a:spcPct val="150000"/>
              </a:lnSpc>
            </a:pPr>
            <a:r>
              <a:rPr lang="en-US" altLang="en-US" sz="2400" b="1" dirty="0"/>
              <a:t>High power switches, Dielectrics</a:t>
            </a:r>
          </a:p>
          <a:p>
            <a:pPr algn="ctr">
              <a:lnSpc>
                <a:spcPct val="150000"/>
              </a:lnSpc>
            </a:pPr>
            <a:r>
              <a:rPr lang="en-US" altLang="en-US" sz="2400" b="1" dirty="0"/>
              <a:t>Analytical techniques – Mass spectrometry</a:t>
            </a:r>
          </a:p>
          <a:p>
            <a:pPr algn="ctr">
              <a:lnSpc>
                <a:spcPct val="150000"/>
              </a:lnSpc>
            </a:pPr>
            <a:r>
              <a:rPr lang="en-US" altLang="en-US" sz="2400" b="1" dirty="0"/>
              <a:t>Isotope separation, Neutral beam generation</a:t>
            </a:r>
          </a:p>
          <a:p>
            <a:pPr algn="ctr">
              <a:lnSpc>
                <a:spcPct val="150000"/>
              </a:lnSpc>
            </a:pPr>
            <a:r>
              <a:rPr lang="en-US" altLang="en-US" sz="2400" b="1" dirty="0"/>
              <a:t>Radiation Physics and Dosimetry</a:t>
            </a:r>
            <a:endParaRPr lang="en-US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181213" y="348346"/>
            <a:ext cx="7910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400" dirty="0"/>
              <a:t>Relevance of Negative Ion Studies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8EEF-57D2-40D9-B0B6-20A91F18B412}" type="datetime1">
              <a:rPr lang="en-US" smtClean="0"/>
              <a:t>2/27/2019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91B5-8632-4D44-BF51-8BF9CCEDCE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>
                <a:latin typeface="+mn-lt"/>
              </a:rPr>
              <a:t>What about the electron ejection channel?</a:t>
            </a:r>
            <a:endParaRPr lang="en-US" u="sng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669741" y="2263714"/>
            <a:ext cx="4568045" cy="3713041"/>
            <a:chOff x="430306" y="1712385"/>
            <a:chExt cx="4568045" cy="371304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224" y="1712385"/>
              <a:ext cx="4168588" cy="327643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30306" y="5056094"/>
              <a:ext cx="4568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Weingartshofer</a:t>
              </a:r>
              <a:r>
                <a:rPr lang="en-GB" dirty="0"/>
                <a:t> </a:t>
              </a:r>
              <a:r>
                <a:rPr lang="en-GB" dirty="0" smtClean="0"/>
                <a:t>et al, </a:t>
              </a:r>
              <a:r>
                <a:rPr lang="en-GB" i="1" dirty="0" smtClean="0"/>
                <a:t>Phys Rev A</a:t>
              </a:r>
              <a:r>
                <a:rPr lang="en-GB" dirty="0" smtClean="0"/>
                <a:t>, </a:t>
              </a:r>
              <a:r>
                <a:rPr lang="en-GB" b="1" dirty="0" smtClean="0"/>
                <a:t>2</a:t>
              </a:r>
              <a:r>
                <a:rPr lang="en-GB" dirty="0" smtClean="0"/>
                <a:t>, 294 (1970)</a:t>
              </a:r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72677"/>
            <a:ext cx="4782671" cy="36200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5607423"/>
            <a:ext cx="506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Ehrhardt</a:t>
            </a:r>
            <a:r>
              <a:rPr lang="en-GB" dirty="0" smtClean="0"/>
              <a:t> and </a:t>
            </a:r>
            <a:r>
              <a:rPr lang="en-GB" dirty="0" err="1" smtClean="0"/>
              <a:t>Weingartshofer</a:t>
            </a:r>
            <a:r>
              <a:rPr lang="en-GB" dirty="0" smtClean="0"/>
              <a:t>, </a:t>
            </a:r>
            <a:r>
              <a:rPr lang="en-GB" i="1" dirty="0" smtClean="0"/>
              <a:t>Z Phys</a:t>
            </a:r>
            <a:r>
              <a:rPr lang="en-GB" dirty="0" smtClean="0"/>
              <a:t>, </a:t>
            </a:r>
            <a:r>
              <a:rPr lang="en-GB" b="1" dirty="0" smtClean="0"/>
              <a:t>226</a:t>
            </a:r>
            <a:r>
              <a:rPr lang="en-GB" dirty="0" smtClean="0"/>
              <a:t>, 28 (1969)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8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888" y="1736728"/>
            <a:ext cx="7886700" cy="2852737"/>
          </a:xfrm>
        </p:spPr>
        <p:txBody>
          <a:bodyPr>
            <a:normAutofit/>
          </a:bodyPr>
          <a:lstStyle/>
          <a:p>
            <a:r>
              <a:rPr lang="en-GB" sz="4400" b="1" smtClean="0"/>
              <a:t>Site Selectivity in </a:t>
            </a:r>
            <a:br>
              <a:rPr lang="en-GB" sz="4400" b="1" smtClean="0"/>
            </a:br>
            <a:r>
              <a:rPr lang="en-GB" sz="4400" b="1" smtClean="0"/>
              <a:t>Dissociative </a:t>
            </a:r>
            <a:r>
              <a:rPr lang="en-GB" sz="4400" b="1" dirty="0"/>
              <a:t>Electron Attachment 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i="1" dirty="0"/>
              <a:t>Dissociative electron attachment </a:t>
            </a:r>
            <a:r>
              <a:rPr lang="en-GB" sz="3200" i="1"/>
              <a:t>to </a:t>
            </a:r>
            <a:r>
              <a:rPr lang="en-GB" sz="3200" i="1" smtClean="0"/>
              <a:t>organic molecules</a:t>
            </a:r>
            <a:endParaRPr lang="en-US" sz="32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7F51-021E-44BB-8B5A-C8BC0A1621C1}" type="datetime1">
              <a:rPr lang="en-US" smtClean="0"/>
              <a:t>2/27/2019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91B5-8632-4D44-BF51-8BF9CCEDCE9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0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698" name="Group 2"/>
          <p:cNvGrpSpPr>
            <a:grpSpLocks/>
          </p:cNvGrpSpPr>
          <p:nvPr/>
        </p:nvGrpSpPr>
        <p:grpSpPr bwMode="auto">
          <a:xfrm>
            <a:off x="2819400" y="1484784"/>
            <a:ext cx="2057400" cy="1701800"/>
            <a:chOff x="816" y="1136"/>
            <a:chExt cx="1296" cy="1072"/>
          </a:xfrm>
        </p:grpSpPr>
        <p:sp>
          <p:nvSpPr>
            <p:cNvPr id="285699" name="Oval 3"/>
            <p:cNvSpPr>
              <a:spLocks noChangeArrowheads="1"/>
            </p:cNvSpPr>
            <p:nvPr/>
          </p:nvSpPr>
          <p:spPr bwMode="auto">
            <a:xfrm>
              <a:off x="1622" y="1392"/>
              <a:ext cx="245" cy="238"/>
            </a:xfrm>
            <a:prstGeom prst="ellipse">
              <a:avLst/>
            </a:prstGeom>
            <a:solidFill>
              <a:srgbClr val="6666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285700" name="Line 4"/>
            <p:cNvSpPr>
              <a:spLocks noChangeShapeType="1"/>
            </p:cNvSpPr>
            <p:nvPr/>
          </p:nvSpPr>
          <p:spPr bwMode="auto">
            <a:xfrm flipH="1">
              <a:off x="1584" y="1584"/>
              <a:ext cx="105" cy="136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5701" name="Line 5"/>
            <p:cNvSpPr>
              <a:spLocks noChangeShapeType="1"/>
            </p:cNvSpPr>
            <p:nvPr/>
          </p:nvSpPr>
          <p:spPr bwMode="auto">
            <a:xfrm flipV="1">
              <a:off x="1680" y="1584"/>
              <a:ext cx="96" cy="14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5702" name="Oval 6"/>
            <p:cNvSpPr>
              <a:spLocks noChangeArrowheads="1"/>
            </p:cNvSpPr>
            <p:nvPr/>
          </p:nvSpPr>
          <p:spPr bwMode="auto">
            <a:xfrm>
              <a:off x="1430" y="1630"/>
              <a:ext cx="316" cy="30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latin typeface="Arial" charset="0"/>
                </a:rPr>
                <a:t>C</a:t>
              </a:r>
            </a:p>
          </p:txBody>
        </p:sp>
        <p:sp>
          <p:nvSpPr>
            <p:cNvPr id="285703" name="Oval 7"/>
            <p:cNvSpPr>
              <a:spLocks noChangeArrowheads="1"/>
            </p:cNvSpPr>
            <p:nvPr/>
          </p:nvSpPr>
          <p:spPr bwMode="auto">
            <a:xfrm>
              <a:off x="816" y="1596"/>
              <a:ext cx="175" cy="17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latin typeface="Arial" charset="0"/>
                </a:rPr>
                <a:t>H</a:t>
              </a:r>
            </a:p>
          </p:txBody>
        </p:sp>
        <p:sp>
          <p:nvSpPr>
            <p:cNvPr id="285704" name="Line 8"/>
            <p:cNvSpPr>
              <a:spLocks noChangeShapeType="1"/>
            </p:cNvSpPr>
            <p:nvPr/>
          </p:nvSpPr>
          <p:spPr bwMode="auto">
            <a:xfrm>
              <a:off x="921" y="1698"/>
              <a:ext cx="140" cy="3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5705" name="Line 9"/>
            <p:cNvSpPr>
              <a:spLocks noChangeShapeType="1"/>
            </p:cNvSpPr>
            <p:nvPr/>
          </p:nvSpPr>
          <p:spPr bwMode="auto">
            <a:xfrm rot="21300000">
              <a:off x="1237" y="1743"/>
              <a:ext cx="245" cy="53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5706" name="Oval 10"/>
            <p:cNvSpPr>
              <a:spLocks noChangeArrowheads="1"/>
            </p:cNvSpPr>
            <p:nvPr/>
          </p:nvSpPr>
          <p:spPr bwMode="auto">
            <a:xfrm>
              <a:off x="981" y="1596"/>
              <a:ext cx="315" cy="30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latin typeface="Arial" charset="0"/>
                </a:rPr>
                <a:t>C</a:t>
              </a:r>
            </a:p>
          </p:txBody>
        </p:sp>
        <p:sp>
          <p:nvSpPr>
            <p:cNvPr id="285707" name="Line 11"/>
            <p:cNvSpPr>
              <a:spLocks noChangeShapeType="1"/>
            </p:cNvSpPr>
            <p:nvPr/>
          </p:nvSpPr>
          <p:spPr bwMode="auto">
            <a:xfrm flipH="1">
              <a:off x="1026" y="1834"/>
              <a:ext cx="70" cy="136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5708" name="Oval 12"/>
            <p:cNvSpPr>
              <a:spLocks noChangeArrowheads="1"/>
            </p:cNvSpPr>
            <p:nvPr/>
          </p:nvSpPr>
          <p:spPr bwMode="auto">
            <a:xfrm>
              <a:off x="921" y="1902"/>
              <a:ext cx="175" cy="17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latin typeface="Arial" charset="0"/>
                </a:rPr>
                <a:t>H</a:t>
              </a:r>
            </a:p>
          </p:txBody>
        </p:sp>
        <p:sp>
          <p:nvSpPr>
            <p:cNvPr id="285709" name="Line 13"/>
            <p:cNvSpPr>
              <a:spLocks noChangeShapeType="1"/>
            </p:cNvSpPr>
            <p:nvPr/>
          </p:nvSpPr>
          <p:spPr bwMode="auto">
            <a:xfrm rot="21360000">
              <a:off x="993" y="1461"/>
              <a:ext cx="105" cy="20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5710" name="Oval 14"/>
            <p:cNvSpPr>
              <a:spLocks noChangeArrowheads="1"/>
            </p:cNvSpPr>
            <p:nvPr/>
          </p:nvSpPr>
          <p:spPr bwMode="auto">
            <a:xfrm>
              <a:off x="921" y="1426"/>
              <a:ext cx="175" cy="17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latin typeface="Arial" charset="0"/>
                </a:rPr>
                <a:t>H</a:t>
              </a:r>
            </a:p>
          </p:txBody>
        </p:sp>
        <p:sp>
          <p:nvSpPr>
            <p:cNvPr id="285711" name="Line 15"/>
            <p:cNvSpPr>
              <a:spLocks noChangeShapeType="1"/>
            </p:cNvSpPr>
            <p:nvPr/>
          </p:nvSpPr>
          <p:spPr bwMode="auto">
            <a:xfrm>
              <a:off x="1622" y="1868"/>
              <a:ext cx="105" cy="10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5712" name="Oval 16"/>
            <p:cNvSpPr>
              <a:spLocks noChangeArrowheads="1"/>
            </p:cNvSpPr>
            <p:nvPr/>
          </p:nvSpPr>
          <p:spPr bwMode="auto">
            <a:xfrm>
              <a:off x="1657" y="1902"/>
              <a:ext cx="245" cy="238"/>
            </a:xfrm>
            <a:prstGeom prst="ellipse">
              <a:avLst/>
            </a:prstGeom>
            <a:solidFill>
              <a:srgbClr val="6666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latin typeface="Arial" charset="0"/>
                </a:rPr>
                <a:t>O</a:t>
              </a:r>
            </a:p>
          </p:txBody>
        </p:sp>
        <p:sp>
          <p:nvSpPr>
            <p:cNvPr id="285713" name="Line 17"/>
            <p:cNvSpPr>
              <a:spLocks noChangeShapeType="1"/>
            </p:cNvSpPr>
            <p:nvPr/>
          </p:nvSpPr>
          <p:spPr bwMode="auto">
            <a:xfrm>
              <a:off x="1832" y="2038"/>
              <a:ext cx="140" cy="6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5714" name="Oval 18"/>
            <p:cNvSpPr>
              <a:spLocks noChangeArrowheads="1"/>
            </p:cNvSpPr>
            <p:nvPr/>
          </p:nvSpPr>
          <p:spPr bwMode="auto">
            <a:xfrm>
              <a:off x="1937" y="2038"/>
              <a:ext cx="175" cy="17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latin typeface="Arial" charset="0"/>
                </a:rPr>
                <a:t>H</a:t>
              </a:r>
            </a:p>
          </p:txBody>
        </p:sp>
        <p:sp>
          <p:nvSpPr>
            <p:cNvPr id="285715" name="Text Box 19"/>
            <p:cNvSpPr txBox="1">
              <a:spLocks noChangeArrowheads="1"/>
            </p:cNvSpPr>
            <p:nvPr/>
          </p:nvSpPr>
          <p:spPr bwMode="auto">
            <a:xfrm>
              <a:off x="912" y="1136"/>
              <a:ext cx="76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b="1" dirty="0"/>
                <a:t>CH</a:t>
              </a:r>
              <a:r>
                <a:rPr lang="en-US" sz="2000" b="1" baseline="-25000" dirty="0"/>
                <a:t>3</a:t>
              </a:r>
              <a:r>
                <a:rPr lang="en-US" sz="2000" b="1" dirty="0"/>
                <a:t>COOH</a:t>
              </a:r>
            </a:p>
          </p:txBody>
        </p:sp>
      </p:grpSp>
      <p:graphicFrame>
        <p:nvGraphicFramePr>
          <p:cNvPr id="285716" name="Object 20"/>
          <p:cNvGraphicFramePr>
            <a:graphicFrameLocks noChangeAspect="1"/>
          </p:cNvGraphicFramePr>
          <p:nvPr/>
        </p:nvGraphicFramePr>
        <p:xfrm>
          <a:off x="2286000" y="3429000"/>
          <a:ext cx="79248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Graph" r:id="rId4" imgW="3536640" imgH="1556640" progId="Origin50.Graph">
                  <p:embed/>
                </p:oleObj>
              </mc:Choice>
              <mc:Fallback>
                <p:oleObj name="Graph" r:id="rId4" imgW="3536640" imgH="15566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173" t="10976" r="5173" b="11330"/>
                      <a:stretch>
                        <a:fillRect/>
                      </a:stretch>
                    </p:blipFill>
                    <p:spPr bwMode="auto">
                      <a:xfrm>
                        <a:off x="2286000" y="3429000"/>
                        <a:ext cx="79248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717" name="Rectangle 21"/>
          <p:cNvSpPr>
            <a:spLocks noChangeArrowheads="1"/>
          </p:cNvSpPr>
          <p:nvPr/>
        </p:nvSpPr>
        <p:spPr bwMode="auto">
          <a:xfrm>
            <a:off x="2296616" y="332656"/>
            <a:ext cx="7543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800080"/>
                </a:solidFill>
              </a:rPr>
              <a:t>Origin Of Hydride Ion</a:t>
            </a:r>
            <a:endParaRPr lang="en-US" sz="4000" dirty="0">
              <a:solidFill>
                <a:srgbClr val="800080"/>
              </a:solidFill>
            </a:endParaRPr>
          </a:p>
        </p:txBody>
      </p:sp>
      <p:grpSp>
        <p:nvGrpSpPr>
          <p:cNvPr id="285718" name="Group 22"/>
          <p:cNvGrpSpPr>
            <a:grpSpLocks/>
          </p:cNvGrpSpPr>
          <p:nvPr/>
        </p:nvGrpSpPr>
        <p:grpSpPr bwMode="auto">
          <a:xfrm>
            <a:off x="7254875" y="1484784"/>
            <a:ext cx="2057400" cy="1676400"/>
            <a:chOff x="3610" y="1154"/>
            <a:chExt cx="1296" cy="1056"/>
          </a:xfrm>
        </p:grpSpPr>
        <p:sp>
          <p:nvSpPr>
            <p:cNvPr id="285719" name="Text Box 23"/>
            <p:cNvSpPr txBox="1">
              <a:spLocks noChangeArrowheads="1"/>
            </p:cNvSpPr>
            <p:nvPr/>
          </p:nvSpPr>
          <p:spPr bwMode="auto">
            <a:xfrm>
              <a:off x="3744" y="1154"/>
              <a:ext cx="76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b="1" dirty="0">
                  <a:latin typeface="+mj-lt"/>
                </a:rPr>
                <a:t>CH</a:t>
              </a:r>
              <a:r>
                <a:rPr lang="en-US" sz="2000" b="1" baseline="-25000" dirty="0">
                  <a:latin typeface="+mj-lt"/>
                </a:rPr>
                <a:t>3</a:t>
              </a:r>
              <a:r>
                <a:rPr lang="en-US" sz="2000" b="1" dirty="0">
                  <a:latin typeface="+mj-lt"/>
                </a:rPr>
                <a:t>COOD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285720" name="Oval 24"/>
            <p:cNvSpPr>
              <a:spLocks noChangeArrowheads="1"/>
            </p:cNvSpPr>
            <p:nvPr/>
          </p:nvSpPr>
          <p:spPr bwMode="auto">
            <a:xfrm>
              <a:off x="4416" y="1394"/>
              <a:ext cx="245" cy="238"/>
            </a:xfrm>
            <a:prstGeom prst="ellipse">
              <a:avLst/>
            </a:prstGeom>
            <a:solidFill>
              <a:srgbClr val="6666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285721" name="Line 25"/>
            <p:cNvSpPr>
              <a:spLocks noChangeShapeType="1"/>
            </p:cNvSpPr>
            <p:nvPr/>
          </p:nvSpPr>
          <p:spPr bwMode="auto">
            <a:xfrm flipH="1">
              <a:off x="4378" y="1586"/>
              <a:ext cx="105" cy="136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5722" name="Line 26"/>
            <p:cNvSpPr>
              <a:spLocks noChangeShapeType="1"/>
            </p:cNvSpPr>
            <p:nvPr/>
          </p:nvSpPr>
          <p:spPr bwMode="auto">
            <a:xfrm flipV="1">
              <a:off x="4474" y="1586"/>
              <a:ext cx="96" cy="14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5723" name="Oval 27"/>
            <p:cNvSpPr>
              <a:spLocks noChangeArrowheads="1"/>
            </p:cNvSpPr>
            <p:nvPr/>
          </p:nvSpPr>
          <p:spPr bwMode="auto">
            <a:xfrm>
              <a:off x="4224" y="1632"/>
              <a:ext cx="316" cy="30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latin typeface="Arial" charset="0"/>
                </a:rPr>
                <a:t>C</a:t>
              </a:r>
            </a:p>
          </p:txBody>
        </p:sp>
        <p:sp>
          <p:nvSpPr>
            <p:cNvPr id="285724" name="Oval 28"/>
            <p:cNvSpPr>
              <a:spLocks noChangeArrowheads="1"/>
            </p:cNvSpPr>
            <p:nvPr/>
          </p:nvSpPr>
          <p:spPr bwMode="auto">
            <a:xfrm>
              <a:off x="3610" y="1598"/>
              <a:ext cx="175" cy="17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latin typeface="Arial" charset="0"/>
                </a:rPr>
                <a:t>H</a:t>
              </a:r>
            </a:p>
          </p:txBody>
        </p:sp>
        <p:sp>
          <p:nvSpPr>
            <p:cNvPr id="285725" name="Line 29"/>
            <p:cNvSpPr>
              <a:spLocks noChangeShapeType="1"/>
            </p:cNvSpPr>
            <p:nvPr/>
          </p:nvSpPr>
          <p:spPr bwMode="auto">
            <a:xfrm>
              <a:off x="3715" y="1700"/>
              <a:ext cx="140" cy="3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5726" name="Line 30"/>
            <p:cNvSpPr>
              <a:spLocks noChangeShapeType="1"/>
            </p:cNvSpPr>
            <p:nvPr/>
          </p:nvSpPr>
          <p:spPr bwMode="auto">
            <a:xfrm rot="21300000">
              <a:off x="4031" y="1745"/>
              <a:ext cx="245" cy="53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5727" name="Oval 31"/>
            <p:cNvSpPr>
              <a:spLocks noChangeArrowheads="1"/>
            </p:cNvSpPr>
            <p:nvPr/>
          </p:nvSpPr>
          <p:spPr bwMode="auto">
            <a:xfrm>
              <a:off x="3775" y="1598"/>
              <a:ext cx="315" cy="30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latin typeface="Arial" charset="0"/>
                </a:rPr>
                <a:t>C</a:t>
              </a:r>
            </a:p>
          </p:txBody>
        </p:sp>
        <p:sp>
          <p:nvSpPr>
            <p:cNvPr id="285728" name="Line 32"/>
            <p:cNvSpPr>
              <a:spLocks noChangeShapeType="1"/>
            </p:cNvSpPr>
            <p:nvPr/>
          </p:nvSpPr>
          <p:spPr bwMode="auto">
            <a:xfrm flipH="1">
              <a:off x="3820" y="1836"/>
              <a:ext cx="70" cy="136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5729" name="Oval 33"/>
            <p:cNvSpPr>
              <a:spLocks noChangeArrowheads="1"/>
            </p:cNvSpPr>
            <p:nvPr/>
          </p:nvSpPr>
          <p:spPr bwMode="auto">
            <a:xfrm>
              <a:off x="3715" y="1904"/>
              <a:ext cx="175" cy="17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latin typeface="Arial" charset="0"/>
                </a:rPr>
                <a:t>H</a:t>
              </a:r>
            </a:p>
          </p:txBody>
        </p:sp>
        <p:sp>
          <p:nvSpPr>
            <p:cNvPr id="285730" name="Line 34"/>
            <p:cNvSpPr>
              <a:spLocks noChangeShapeType="1"/>
            </p:cNvSpPr>
            <p:nvPr/>
          </p:nvSpPr>
          <p:spPr bwMode="auto">
            <a:xfrm rot="21360000">
              <a:off x="3787" y="1463"/>
              <a:ext cx="105" cy="20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5731" name="Oval 35"/>
            <p:cNvSpPr>
              <a:spLocks noChangeArrowheads="1"/>
            </p:cNvSpPr>
            <p:nvPr/>
          </p:nvSpPr>
          <p:spPr bwMode="auto">
            <a:xfrm>
              <a:off x="3715" y="1428"/>
              <a:ext cx="175" cy="17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latin typeface="Arial" charset="0"/>
                </a:rPr>
                <a:t>H</a:t>
              </a:r>
            </a:p>
          </p:txBody>
        </p:sp>
        <p:sp>
          <p:nvSpPr>
            <p:cNvPr id="285732" name="Line 36"/>
            <p:cNvSpPr>
              <a:spLocks noChangeShapeType="1"/>
            </p:cNvSpPr>
            <p:nvPr/>
          </p:nvSpPr>
          <p:spPr bwMode="auto">
            <a:xfrm>
              <a:off x="4416" y="1870"/>
              <a:ext cx="105" cy="10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5733" name="Oval 37"/>
            <p:cNvSpPr>
              <a:spLocks noChangeArrowheads="1"/>
            </p:cNvSpPr>
            <p:nvPr/>
          </p:nvSpPr>
          <p:spPr bwMode="auto">
            <a:xfrm>
              <a:off x="4451" y="1904"/>
              <a:ext cx="245" cy="238"/>
            </a:xfrm>
            <a:prstGeom prst="ellipse">
              <a:avLst/>
            </a:prstGeom>
            <a:solidFill>
              <a:srgbClr val="6666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latin typeface="Arial" charset="0"/>
                </a:rPr>
                <a:t>O</a:t>
              </a:r>
            </a:p>
          </p:txBody>
        </p:sp>
        <p:sp>
          <p:nvSpPr>
            <p:cNvPr id="285734" name="Line 38"/>
            <p:cNvSpPr>
              <a:spLocks noChangeShapeType="1"/>
            </p:cNvSpPr>
            <p:nvPr/>
          </p:nvSpPr>
          <p:spPr bwMode="auto">
            <a:xfrm>
              <a:off x="4626" y="2040"/>
              <a:ext cx="140" cy="6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5735" name="Oval 39"/>
            <p:cNvSpPr>
              <a:spLocks noChangeArrowheads="1"/>
            </p:cNvSpPr>
            <p:nvPr/>
          </p:nvSpPr>
          <p:spPr bwMode="auto">
            <a:xfrm>
              <a:off x="4731" y="2040"/>
              <a:ext cx="175" cy="17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latin typeface="Arial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2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Site Selectivity in Dissociative Electron Attachment (DEA)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3201"/>
            <a:ext cx="10515600" cy="4351338"/>
          </a:xfrm>
        </p:spPr>
        <p:txBody>
          <a:bodyPr/>
          <a:lstStyle/>
          <a:p>
            <a:r>
              <a:rPr lang="en-GB" dirty="0" smtClean="0"/>
              <a:t>Observation of bond orientation and site selectivity in DEA</a:t>
            </a:r>
          </a:p>
          <a:p>
            <a:pPr lvl="1"/>
            <a:r>
              <a:rPr lang="en-GB" dirty="0" smtClean="0"/>
              <a:t>O-H vs C-H bonds</a:t>
            </a:r>
          </a:p>
          <a:p>
            <a:pPr lvl="1"/>
            <a:r>
              <a:rPr lang="en-GB" dirty="0" smtClean="0"/>
              <a:t>N-H vs C-H bonds</a:t>
            </a:r>
          </a:p>
          <a:p>
            <a:r>
              <a:rPr lang="en-GB" dirty="0" smtClean="0"/>
              <a:t>The resonances observed in H</a:t>
            </a:r>
            <a:r>
              <a:rPr lang="en-GB" baseline="30000" dirty="0" smtClean="0"/>
              <a:t>-</a:t>
            </a:r>
            <a:r>
              <a:rPr lang="en-GB" dirty="0" smtClean="0"/>
              <a:t> channels for organic molecules are found to follow the precursors of the functional groups</a:t>
            </a:r>
          </a:p>
          <a:p>
            <a:pPr lvl="1"/>
            <a:r>
              <a:rPr lang="en-GB" dirty="0" smtClean="0"/>
              <a:t>O-H to follow H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</a:p>
          <a:p>
            <a:pPr lvl="1"/>
            <a:r>
              <a:rPr lang="en-GB" dirty="0" smtClean="0"/>
              <a:t>N-H to follow NH</a:t>
            </a:r>
            <a:r>
              <a:rPr lang="en-GB" baseline="-25000" dirty="0" smtClean="0"/>
              <a:t>3</a:t>
            </a:r>
          </a:p>
          <a:p>
            <a:pPr lvl="1"/>
            <a:r>
              <a:rPr lang="en-GB" dirty="0" smtClean="0"/>
              <a:t>S-H to follow H</a:t>
            </a:r>
            <a:r>
              <a:rPr lang="en-GB" baseline="-25000" dirty="0" smtClean="0"/>
              <a:t>2</a:t>
            </a:r>
            <a:r>
              <a:rPr lang="en-GB" dirty="0" smtClean="0"/>
              <a:t>S</a:t>
            </a:r>
          </a:p>
          <a:p>
            <a:pPr lvl="1"/>
            <a:r>
              <a:rPr lang="en-GB" dirty="0" smtClean="0"/>
              <a:t>C-H to follow CH</a:t>
            </a:r>
            <a:r>
              <a:rPr lang="en-GB" baseline="-25000" dirty="0" smtClean="0"/>
              <a:t>4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43D7-3AFB-419C-8ECE-989F8316641B}" type="datetime1">
              <a:rPr lang="en-US" smtClean="0"/>
              <a:t>2/27/2019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91B5-8632-4D44-BF51-8BF9CCEDCE9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3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7568" y="44624"/>
            <a:ext cx="7793038" cy="14620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Hˉ from Amine</a:t>
            </a:r>
          </a:p>
        </p:txBody>
      </p:sp>
      <p:graphicFrame>
        <p:nvGraphicFramePr>
          <p:cNvPr id="283651" name="Object 3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2493964" y="1628800"/>
          <a:ext cx="3908425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Graph" r:id="rId4" imgW="3201120" imgH="2927520" progId="Origin50.Graph">
                  <p:embed/>
                </p:oleObj>
              </mc:Choice>
              <mc:Fallback>
                <p:oleObj name="Graph" r:id="rId4" imgW="3201120" imgH="29275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3964" y="1628800"/>
                        <a:ext cx="3908425" cy="353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4343400" y="2276872"/>
            <a:ext cx="180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latin typeface="Garamond" pitchFamily="18" charset="0"/>
              </a:rPr>
              <a:t>CH</a:t>
            </a:r>
            <a:r>
              <a:rPr lang="en-US" sz="1600" baseline="-25000" dirty="0">
                <a:latin typeface="Garamond" pitchFamily="18" charset="0"/>
              </a:rPr>
              <a:t>3</a:t>
            </a:r>
            <a:r>
              <a:rPr lang="en-US" sz="1600" dirty="0">
                <a:latin typeface="Garamond" pitchFamily="18" charset="0"/>
              </a:rPr>
              <a:t>CH</a:t>
            </a:r>
            <a:r>
              <a:rPr lang="en-US" sz="1600" baseline="-25000" dirty="0">
                <a:latin typeface="Garamond" pitchFamily="18" charset="0"/>
              </a:rPr>
              <a:t>2</a:t>
            </a:r>
            <a:r>
              <a:rPr lang="en-US" sz="1600" dirty="0">
                <a:latin typeface="Garamond" pitchFamily="18" charset="0"/>
              </a:rPr>
              <a:t>CH</a:t>
            </a:r>
            <a:r>
              <a:rPr lang="en-US" sz="1600" baseline="-25000" dirty="0">
                <a:latin typeface="Garamond" pitchFamily="18" charset="0"/>
              </a:rPr>
              <a:t>2</a:t>
            </a:r>
            <a:r>
              <a:rPr lang="en-US" sz="1600" dirty="0">
                <a:latin typeface="Garamond" pitchFamily="18" charset="0"/>
              </a:rPr>
              <a:t>NH</a:t>
            </a:r>
            <a:r>
              <a:rPr lang="en-US" sz="1600" baseline="-25000" dirty="0">
                <a:latin typeface="Garamond" pitchFamily="18" charset="0"/>
              </a:rPr>
              <a:t>2</a:t>
            </a:r>
          </a:p>
        </p:txBody>
      </p:sp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2133600" y="5784850"/>
            <a:ext cx="40772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993300"/>
                </a:solidFill>
              </a:rPr>
              <a:t>Prabhudesai</a:t>
            </a:r>
            <a:r>
              <a:rPr lang="en-US" dirty="0">
                <a:solidFill>
                  <a:srgbClr val="993300"/>
                </a:solidFill>
              </a:rPr>
              <a:t> </a:t>
            </a:r>
            <a:r>
              <a:rPr lang="en-US" i="1" dirty="0">
                <a:solidFill>
                  <a:srgbClr val="993300"/>
                </a:solidFill>
              </a:rPr>
              <a:t>et al.</a:t>
            </a:r>
            <a:r>
              <a:rPr lang="en-US" dirty="0">
                <a:solidFill>
                  <a:srgbClr val="993300"/>
                </a:solidFill>
              </a:rPr>
              <a:t> </a:t>
            </a:r>
            <a:r>
              <a:rPr lang="en-US" i="1" dirty="0">
                <a:solidFill>
                  <a:srgbClr val="993300"/>
                </a:solidFill>
              </a:rPr>
              <a:t>PRL</a:t>
            </a:r>
            <a:r>
              <a:rPr lang="en-US" b="1" dirty="0"/>
              <a:t> </a:t>
            </a:r>
            <a:r>
              <a:rPr lang="en-US" b="1" u="sng" dirty="0">
                <a:solidFill>
                  <a:srgbClr val="993300"/>
                </a:solidFill>
              </a:rPr>
              <a:t>95</a:t>
            </a:r>
            <a:r>
              <a:rPr lang="en-US" b="1" dirty="0">
                <a:solidFill>
                  <a:srgbClr val="993300"/>
                </a:solidFill>
              </a:rPr>
              <a:t>, </a:t>
            </a:r>
            <a:r>
              <a:rPr lang="en-US" dirty="0">
                <a:solidFill>
                  <a:srgbClr val="993300"/>
                </a:solidFill>
              </a:rPr>
              <a:t>143202 (2005)</a:t>
            </a:r>
          </a:p>
        </p:txBody>
      </p:sp>
      <p:grpSp>
        <p:nvGrpSpPr>
          <p:cNvPr id="283654" name="Group 6"/>
          <p:cNvGrpSpPr>
            <a:grpSpLocks/>
          </p:cNvGrpSpPr>
          <p:nvPr/>
        </p:nvGrpSpPr>
        <p:grpSpPr bwMode="auto">
          <a:xfrm>
            <a:off x="6837364" y="1484785"/>
            <a:ext cx="3222625" cy="4567237"/>
            <a:chOff x="3347" y="1297"/>
            <a:chExt cx="2030" cy="2877"/>
          </a:xfrm>
        </p:grpSpPr>
        <p:sp>
          <p:nvSpPr>
            <p:cNvPr id="283655" name="Text Box 7"/>
            <p:cNvSpPr txBox="1">
              <a:spLocks noChangeArrowheads="1"/>
            </p:cNvSpPr>
            <p:nvPr/>
          </p:nvSpPr>
          <p:spPr bwMode="auto">
            <a:xfrm>
              <a:off x="4608" y="1392"/>
              <a:ext cx="6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990000"/>
                  </a:solidFill>
                  <a:latin typeface="Arial" charset="0"/>
                </a:rPr>
                <a:t>H</a:t>
              </a:r>
              <a:r>
                <a:rPr lang="en-US" b="1" baseline="50000">
                  <a:solidFill>
                    <a:srgbClr val="990000"/>
                  </a:solidFill>
                  <a:latin typeface="Symbol" pitchFamily="18" charset="2"/>
                </a:rPr>
                <a:t>-</a:t>
              </a:r>
              <a:r>
                <a:rPr lang="en-US" b="1">
                  <a:solidFill>
                    <a:srgbClr val="990000"/>
                  </a:solidFill>
                  <a:latin typeface="Arial" charset="0"/>
                </a:rPr>
                <a:t> / CH</a:t>
              </a:r>
              <a:r>
                <a:rPr lang="en-US" b="1" baseline="-25000">
                  <a:solidFill>
                    <a:srgbClr val="99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283656" name="Text Box 8"/>
            <p:cNvSpPr txBox="1">
              <a:spLocks noChangeArrowheads="1"/>
            </p:cNvSpPr>
            <p:nvPr/>
          </p:nvSpPr>
          <p:spPr bwMode="auto">
            <a:xfrm>
              <a:off x="4560" y="2976"/>
              <a:ext cx="6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990000"/>
                  </a:solidFill>
                  <a:latin typeface="Arial" charset="0"/>
                </a:rPr>
                <a:t>H</a:t>
              </a:r>
              <a:r>
                <a:rPr lang="en-US" b="1" baseline="50000">
                  <a:solidFill>
                    <a:srgbClr val="990000"/>
                  </a:solidFill>
                  <a:latin typeface="Symbol" pitchFamily="18" charset="2"/>
                </a:rPr>
                <a:t>-</a:t>
              </a:r>
              <a:r>
                <a:rPr lang="en-US" b="1">
                  <a:solidFill>
                    <a:srgbClr val="990000"/>
                  </a:solidFill>
                  <a:latin typeface="Arial" charset="0"/>
                </a:rPr>
                <a:t> / NH</a:t>
              </a:r>
              <a:r>
                <a:rPr lang="en-US" b="1" baseline="-25000">
                  <a:solidFill>
                    <a:srgbClr val="990000"/>
                  </a:solidFill>
                  <a:latin typeface="Arial" charset="0"/>
                </a:rPr>
                <a:t>3</a:t>
              </a:r>
              <a:endParaRPr lang="en-US" baseline="-25000">
                <a:latin typeface="Arial" charset="0"/>
              </a:endParaRPr>
            </a:p>
          </p:txBody>
        </p:sp>
        <p:graphicFrame>
          <p:nvGraphicFramePr>
            <p:cNvPr id="283657" name="Object 9"/>
            <p:cNvGraphicFramePr>
              <a:graphicFrameLocks noChangeAspect="1"/>
            </p:cNvGraphicFramePr>
            <p:nvPr/>
          </p:nvGraphicFramePr>
          <p:xfrm>
            <a:off x="3347" y="1297"/>
            <a:ext cx="2030" cy="16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3" name="Graph" r:id="rId6" imgW="3366720" imgH="2859840" progId="Origin50.Graph">
                    <p:embed/>
                  </p:oleObj>
                </mc:Choice>
                <mc:Fallback>
                  <p:oleObj name="Graph" r:id="rId6" imgW="3366720" imgH="285984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7" y="1297"/>
                          <a:ext cx="2030" cy="16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83658" name="Picture 10" descr="HNH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0" t="7692" r="11557" b="3847"/>
            <a:stretch>
              <a:fillRect/>
            </a:stretch>
          </p:blipFill>
          <p:spPr bwMode="auto">
            <a:xfrm>
              <a:off x="3408" y="2750"/>
              <a:ext cx="1920" cy="1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8FA4-71AA-46FF-9FE2-5E2AE483DCB0}" type="datetime1">
              <a:rPr lang="en-US" altLang="en-US" smtClean="0"/>
              <a:t>2/27/2019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ECF7-C842-49B1-A098-2CC5BCC056F8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689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281" y="76200"/>
            <a:ext cx="11739283" cy="762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Site Selectivity In DEA Beyond Threshold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6613526" y="2017713"/>
            <a:ext cx="3597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endParaRPr lang="en-US"/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03288"/>
            <a:ext cx="4298950" cy="58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519936" y="6444044"/>
            <a:ext cx="50405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CC0000"/>
                </a:solidFill>
                <a:latin typeface="+mn-lt"/>
              </a:rPr>
              <a:t>Ptasin´ska</a:t>
            </a:r>
            <a:r>
              <a:rPr lang="en-US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i="1" dirty="0">
                <a:solidFill>
                  <a:srgbClr val="CC0000"/>
                </a:solidFill>
                <a:latin typeface="+mn-lt"/>
              </a:rPr>
              <a:t>et. al.</a:t>
            </a:r>
            <a:r>
              <a:rPr lang="en-US" dirty="0">
                <a:solidFill>
                  <a:srgbClr val="CC0000"/>
                </a:solidFill>
                <a:latin typeface="+mn-lt"/>
              </a:rPr>
              <a:t> Ang. Chem. Int. Ed. </a:t>
            </a:r>
            <a:r>
              <a:rPr lang="en-US" b="1" dirty="0">
                <a:solidFill>
                  <a:srgbClr val="CC0000"/>
                </a:solidFill>
                <a:latin typeface="+mn-lt"/>
              </a:rPr>
              <a:t>44</a:t>
            </a:r>
            <a:r>
              <a:rPr lang="en-US" dirty="0">
                <a:solidFill>
                  <a:srgbClr val="CC0000"/>
                </a:solidFill>
                <a:latin typeface="+mn-lt"/>
              </a:rPr>
              <a:t>, 1647 (2005)</a:t>
            </a:r>
            <a:endParaRPr lang="en-US" sz="2400" dirty="0">
              <a:latin typeface="+mn-lt"/>
            </a:endParaRPr>
          </a:p>
        </p:txBody>
      </p:sp>
      <p:pic>
        <p:nvPicPr>
          <p:cNvPr id="430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5175"/>
            <a:ext cx="37338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C651-FC82-4C39-9242-FA5D9E87740B}" type="datetime1">
              <a:rPr lang="en-US" smtClean="0"/>
              <a:t>2/27/2019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91B5-8632-4D44-BF51-8BF9CCEDCE9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3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 </a:t>
            </a:r>
            <a:r>
              <a:rPr lang="en-US" dirty="0" err="1" smtClean="0"/>
              <a:t>Thiol</a:t>
            </a:r>
            <a:r>
              <a:rPr lang="en-US" dirty="0" smtClean="0"/>
              <a:t> Group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81200" y="1268760"/>
            <a:ext cx="4040188" cy="639762"/>
          </a:xfrm>
        </p:spPr>
        <p:txBody>
          <a:bodyPr/>
          <a:lstStyle/>
          <a:p>
            <a:r>
              <a:rPr lang="en-US" dirty="0" err="1" smtClean="0"/>
              <a:t>Thioacetic</a:t>
            </a:r>
            <a:r>
              <a:rPr lang="en-US" dirty="0" smtClean="0"/>
              <a:t> acid (CH</a:t>
            </a:r>
            <a:r>
              <a:rPr lang="en-US" baseline="-25000" dirty="0" smtClean="0"/>
              <a:t>3</a:t>
            </a:r>
            <a:r>
              <a:rPr lang="en-US" dirty="0" smtClean="0"/>
              <a:t>COSH)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69026" y="1268760"/>
            <a:ext cx="4041775" cy="639762"/>
          </a:xfrm>
        </p:spPr>
        <p:txBody>
          <a:bodyPr/>
          <a:lstStyle/>
          <a:p>
            <a:r>
              <a:rPr lang="en-US" dirty="0" smtClean="0"/>
              <a:t>Hydrogen </a:t>
            </a:r>
            <a:r>
              <a:rPr lang="en-US" dirty="0" err="1" smtClean="0"/>
              <a:t>Sulphide</a:t>
            </a:r>
            <a:r>
              <a:rPr lang="en-US" dirty="0" smtClean="0"/>
              <a:t> (H</a:t>
            </a:r>
            <a:r>
              <a:rPr lang="en-US" baseline="-25000" dirty="0" smtClean="0"/>
              <a:t>2</a:t>
            </a:r>
            <a:r>
              <a:rPr lang="en-US" dirty="0" smtClean="0"/>
              <a:t>S)</a:t>
            </a:r>
            <a:endParaRPr lang="en-IN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6" y="2204864"/>
            <a:ext cx="4041775" cy="293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2819574" y="5301952"/>
            <a:ext cx="2057400" cy="1295400"/>
            <a:chOff x="816" y="1392"/>
            <a:chExt cx="1296" cy="816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1622" y="1392"/>
              <a:ext cx="245" cy="238"/>
            </a:xfrm>
            <a:prstGeom prst="ellipse">
              <a:avLst/>
            </a:prstGeom>
            <a:solidFill>
              <a:srgbClr val="6666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12" name="Line 4"/>
            <p:cNvSpPr>
              <a:spLocks noChangeShapeType="1"/>
            </p:cNvSpPr>
            <p:nvPr/>
          </p:nvSpPr>
          <p:spPr bwMode="auto">
            <a:xfrm flipH="1">
              <a:off x="1584" y="1584"/>
              <a:ext cx="105" cy="136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 flipV="1">
              <a:off x="1680" y="1584"/>
              <a:ext cx="96" cy="14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1430" y="1630"/>
              <a:ext cx="316" cy="30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 dirty="0">
                  <a:latin typeface="Arial" charset="0"/>
                </a:rPr>
                <a:t>C</a:t>
              </a:r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816" y="1596"/>
              <a:ext cx="175" cy="17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latin typeface="Arial" charset="0"/>
                </a:rPr>
                <a:t>H</a:t>
              </a: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921" y="1698"/>
              <a:ext cx="140" cy="3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rot="21300000">
              <a:off x="1237" y="1743"/>
              <a:ext cx="245" cy="53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981" y="1596"/>
              <a:ext cx="315" cy="30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latin typeface="Arial" charset="0"/>
                </a:rPr>
                <a:t>C</a:t>
              </a: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H="1">
              <a:off x="1026" y="1834"/>
              <a:ext cx="70" cy="136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921" y="1902"/>
              <a:ext cx="175" cy="17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latin typeface="Arial" charset="0"/>
                </a:rPr>
                <a:t>H</a:t>
              </a: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rot="21360000">
              <a:off x="993" y="1461"/>
              <a:ext cx="105" cy="20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921" y="1426"/>
              <a:ext cx="175" cy="17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latin typeface="Arial" charset="0"/>
                </a:rPr>
                <a:t>H</a:t>
              </a:r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1622" y="1868"/>
              <a:ext cx="105" cy="10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1657" y="1902"/>
              <a:ext cx="245" cy="23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 dirty="0">
                  <a:latin typeface="Arial" charset="0"/>
                </a:rPr>
                <a:t>S</a:t>
              </a:r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1832" y="2038"/>
              <a:ext cx="140" cy="6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1937" y="2038"/>
              <a:ext cx="175" cy="17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latin typeface="Arial" charset="0"/>
                </a:rPr>
                <a:t>H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816081" y="5259415"/>
            <a:ext cx="3742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N. B. Ram et al </a:t>
            </a:r>
            <a:r>
              <a:rPr lang="en-US" i="1" dirty="0"/>
              <a:t>PCCP</a:t>
            </a:r>
            <a:r>
              <a:rPr lang="en-US" dirty="0"/>
              <a:t> </a:t>
            </a:r>
            <a:r>
              <a:rPr lang="en-US" b="1" dirty="0"/>
              <a:t>13</a:t>
            </a:r>
            <a:r>
              <a:rPr lang="en-US" dirty="0"/>
              <a:t>, 16321 (2011)</a:t>
            </a:r>
            <a:endParaRPr lang="en-IN" dirty="0"/>
          </a:p>
        </p:txBody>
      </p:sp>
      <p:pic>
        <p:nvPicPr>
          <p:cNvPr id="3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9048" r="11008" b="2805"/>
          <a:stretch>
            <a:fillRect/>
          </a:stretch>
        </p:blipFill>
        <p:spPr bwMode="auto">
          <a:xfrm>
            <a:off x="2063553" y="2204864"/>
            <a:ext cx="3885645" cy="290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1BA7-E691-4C15-A8B5-2A389A8CE2DB}" type="datetime1">
              <a:rPr lang="en-US" smtClean="0"/>
              <a:t>2/27/2019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91B5-8632-4D44-BF51-8BF9CCEDCE9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888" y="1736728"/>
            <a:ext cx="7886700" cy="2852737"/>
          </a:xfrm>
        </p:spPr>
        <p:txBody>
          <a:bodyPr>
            <a:normAutofit/>
          </a:bodyPr>
          <a:lstStyle/>
          <a:p>
            <a:r>
              <a:rPr lang="en-GB" sz="4400" b="1" smtClean="0"/>
              <a:t>Free Electron as a Catalyst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i="1" smtClean="0"/>
              <a:t>Bond breaking by catalytic electron in formic acid</a:t>
            </a:r>
            <a:endParaRPr lang="en-US" sz="32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7F51-021E-44BB-8B5A-C8BC0A1621C1}" type="datetime1">
              <a:rPr lang="en-US" smtClean="0"/>
              <a:t>2/27/2019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91B5-8632-4D44-BF51-8BF9CCEDCE9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+mn-lt"/>
              </a:rPr>
              <a:t>Catalyst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Reduces activation barrier</a:t>
            </a:r>
          </a:p>
          <a:p>
            <a:pPr algn="just"/>
            <a:r>
              <a:rPr lang="en-GB" dirty="0" smtClean="0"/>
              <a:t>Does not modify the standard Gibbs free energy change in the reaction</a:t>
            </a:r>
          </a:p>
          <a:p>
            <a:pPr algn="just"/>
            <a:r>
              <a:rPr lang="en-GB" dirty="0" smtClean="0"/>
              <a:t>It is retrieved back at the end of the reaction</a:t>
            </a:r>
          </a:p>
          <a:p>
            <a:pPr algn="just"/>
            <a:endParaRPr lang="en-GB" dirty="0"/>
          </a:p>
          <a:p>
            <a:pPr algn="just"/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Free electron can act as a catalyst is theoretically predicted earlier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56473" y="3816629"/>
            <a:ext cx="2272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2400" i="1" dirty="0"/>
              <a:t>IUPAC Gold Book</a:t>
            </a:r>
            <a:endParaRPr lang="en-US" sz="2400" i="1" dirty="0"/>
          </a:p>
        </p:txBody>
      </p:sp>
      <p:sp>
        <p:nvSpPr>
          <p:cNvPr id="5" name="Rectangle 4"/>
          <p:cNvSpPr/>
          <p:nvPr/>
        </p:nvSpPr>
        <p:spPr>
          <a:xfrm>
            <a:off x="5401614" y="5853798"/>
            <a:ext cx="5121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D. </a:t>
            </a:r>
            <a:r>
              <a:rPr lang="en-IN" dirty="0"/>
              <a:t>Davis et al., </a:t>
            </a:r>
            <a:r>
              <a:rPr lang="de-DE" dirty="0"/>
              <a:t>Angew</a:t>
            </a:r>
            <a:r>
              <a:rPr lang="de-DE" dirty="0"/>
              <a:t>. Chem., Int. Ed., 2011, </a:t>
            </a:r>
            <a:r>
              <a:rPr lang="de-DE" b="1" dirty="0"/>
              <a:t>50</a:t>
            </a:r>
            <a:r>
              <a:rPr lang="de-DE" dirty="0"/>
              <a:t>, </a:t>
            </a:r>
            <a:r>
              <a:rPr lang="de-DE" dirty="0"/>
              <a:t>4119</a:t>
            </a:r>
          </a:p>
          <a:p>
            <a:r>
              <a:rPr lang="en-IN" dirty="0"/>
              <a:t>D</a:t>
            </a:r>
            <a:r>
              <a:rPr lang="en-IN" dirty="0"/>
              <a:t>. </a:t>
            </a:r>
            <a:r>
              <a:rPr lang="en-IN" dirty="0"/>
              <a:t>Davis et al., </a:t>
            </a:r>
            <a:r>
              <a:rPr lang="de-DE" dirty="0"/>
              <a:t>Angew</a:t>
            </a:r>
            <a:r>
              <a:rPr lang="de-DE" dirty="0"/>
              <a:t>. Chem., Int. Ed., 2012, </a:t>
            </a:r>
            <a:r>
              <a:rPr lang="de-DE" b="1" dirty="0"/>
              <a:t>51</a:t>
            </a:r>
            <a:r>
              <a:rPr lang="de-DE" dirty="0"/>
              <a:t>, </a:t>
            </a:r>
            <a:r>
              <a:rPr lang="de-DE" dirty="0"/>
              <a:t>8003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652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528" y="198486"/>
            <a:ext cx="8604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Formic Acid </a:t>
            </a:r>
            <a:endParaRPr lang="en-IN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47528" y="1202013"/>
                <a:ext cx="8604448" cy="4616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Decomposition follows 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sz="2800" dirty="0"/>
                  <a:t>Catalytic pathway:</a:t>
                </a:r>
                <a:endParaRPr lang="en-US" sz="2800" dirty="0"/>
              </a:p>
              <a:p>
                <a:pPr algn="just"/>
                <a:r>
                  <a:rPr lang="en-US" sz="2800" dirty="0"/>
                  <a:t>Dehydrogenation on transition metal surface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𝐻𝐶𝑂𝑂𝐻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→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sz="2800" dirty="0"/>
                  <a:t>Non-Catalytic pathway:</a:t>
                </a:r>
                <a:endParaRPr lang="en-US" sz="2800" dirty="0"/>
              </a:p>
              <a:p>
                <a:pPr algn="just"/>
                <a:r>
                  <a:rPr lang="en-US" sz="2800" dirty="0"/>
                  <a:t>Dehydration by thermal activation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𝐻𝐶𝑂𝑂𝐻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→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sz="2800" dirty="0"/>
              </a:p>
              <a:p>
                <a:pPr algn="just"/>
                <a:endParaRPr lang="en-US" sz="2800" dirty="0"/>
              </a:p>
              <a:p>
                <a:pPr algn="just"/>
                <a:r>
                  <a:rPr lang="en-US" sz="2800" b="1" dirty="0"/>
                  <a:t>Can we mimic catalytic route directly by free electrons?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02013"/>
                <a:ext cx="8604448" cy="4616648"/>
              </a:xfrm>
              <a:prstGeom prst="rect">
                <a:avLst/>
              </a:prstGeom>
              <a:blipFill rotWithShape="0">
                <a:blip r:embed="rId2"/>
                <a:stretch>
                  <a:fillRect l="-1416" t="-1187" b="-2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269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6324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18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ekkumar\Desktop\CatalyticElectron\Nature Chemistry\Figure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498" y="3261880"/>
            <a:ext cx="4536503" cy="35961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0617"/>
            <a:ext cx="9144000" cy="674095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+mn-lt"/>
              </a:rPr>
              <a:t>Electron Irradiation of Formic Acid Film</a:t>
            </a:r>
            <a:endParaRPr lang="en-IN" dirty="0">
              <a:latin typeface="+mn-lt"/>
            </a:endParaRPr>
          </a:p>
        </p:txBody>
      </p:sp>
      <p:pic>
        <p:nvPicPr>
          <p:cNvPr id="4" name="Picture 3" descr="I:\Synopsis\IR+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286" y="1135651"/>
            <a:ext cx="2414030" cy="2293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88" y="2282560"/>
            <a:ext cx="3779912" cy="309634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9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78118" y="215135"/>
            <a:ext cx="7355160" cy="3460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</a:rPr>
              <a:t>CO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 formation from HCOOH</a:t>
            </a:r>
            <a:endParaRPr lang="en-IN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016" y="975757"/>
            <a:ext cx="8205365" cy="2961563"/>
          </a:xfrm>
          <a:prstGeom prst="rect">
            <a:avLst/>
          </a:prstGeom>
        </p:spPr>
      </p:pic>
      <p:pic>
        <p:nvPicPr>
          <p:cNvPr id="8" name="Picture 7" descr="C:\Users\ekkumar\Desktop\CatalyticElectron\Nature Chemistry\Figure 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" t="8583" r="11711" b="2898"/>
          <a:stretch/>
        </p:blipFill>
        <p:spPr bwMode="auto">
          <a:xfrm>
            <a:off x="4165641" y="3614057"/>
            <a:ext cx="3715617" cy="309154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09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34"/>
    </mc:Choice>
    <mc:Fallback xmlns="">
      <p:transition spd="slow" advTm="43034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695872" y="1074057"/>
            <a:ext cx="2767198" cy="5726238"/>
            <a:chOff x="-52168" y="-27024"/>
            <a:chExt cx="3101093" cy="6336344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464" y="-27024"/>
              <a:ext cx="3070629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704" y="1917192"/>
              <a:ext cx="3070629" cy="1944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168" y="3933056"/>
              <a:ext cx="3092333" cy="2376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972130" y="209349"/>
            <a:ext cx="42418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Condensed Phase</a:t>
            </a:r>
            <a:endParaRPr lang="en-IN" sz="4400" dirty="0"/>
          </a:p>
        </p:txBody>
      </p:sp>
      <p:grpSp>
        <p:nvGrpSpPr>
          <p:cNvPr id="8" name="Group 7"/>
          <p:cNvGrpSpPr/>
          <p:nvPr/>
        </p:nvGrpSpPr>
        <p:grpSpPr>
          <a:xfrm>
            <a:off x="2381877" y="1059543"/>
            <a:ext cx="2888941" cy="5570261"/>
            <a:chOff x="5004049" y="216024"/>
            <a:chExt cx="3165182" cy="6369053"/>
          </a:xfrm>
        </p:grpSpPr>
        <p:grpSp>
          <p:nvGrpSpPr>
            <p:cNvPr id="9" name="Group 8"/>
            <p:cNvGrpSpPr/>
            <p:nvPr/>
          </p:nvGrpSpPr>
          <p:grpSpPr>
            <a:xfrm>
              <a:off x="5004049" y="4221364"/>
              <a:ext cx="3124770" cy="2363713"/>
              <a:chOff x="5004049" y="4221364"/>
              <a:chExt cx="3124770" cy="2363713"/>
            </a:xfrm>
          </p:grpSpPr>
          <p:pic>
            <p:nvPicPr>
              <p:cNvPr id="16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4049" y="4221364"/>
                <a:ext cx="3124770" cy="2363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7092280" y="4396462"/>
                <a:ext cx="969327" cy="422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HCOO</a:t>
                </a:r>
                <a:r>
                  <a:rPr lang="en-US" baseline="30000" dirty="0"/>
                  <a:t>–</a:t>
                </a:r>
                <a:r>
                  <a:rPr lang="en-US" dirty="0"/>
                  <a:t> </a:t>
                </a:r>
                <a:endParaRPr lang="en-IN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076056" y="2276872"/>
              <a:ext cx="3093175" cy="1944215"/>
              <a:chOff x="5076056" y="2276872"/>
              <a:chExt cx="3093175" cy="1944215"/>
            </a:xfrm>
          </p:grpSpPr>
          <p:pic>
            <p:nvPicPr>
              <p:cNvPr id="14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056" y="2276872"/>
                <a:ext cx="3052763" cy="1944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7092279" y="2492896"/>
                <a:ext cx="1076952" cy="422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</a:t>
                </a:r>
                <a:r>
                  <a:rPr lang="en-US" baseline="30000" dirty="0"/>
                  <a:t>–</a:t>
                </a:r>
                <a:r>
                  <a:rPr lang="en-US" dirty="0"/>
                  <a:t>/ OH</a:t>
                </a:r>
                <a:r>
                  <a:rPr lang="en-US" baseline="30000" dirty="0"/>
                  <a:t>–</a:t>
                </a:r>
                <a:r>
                  <a:rPr lang="en-US" dirty="0"/>
                  <a:t> </a:t>
                </a:r>
                <a:endParaRPr lang="en-IN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076056" y="216024"/>
              <a:ext cx="3052763" cy="2060848"/>
              <a:chOff x="5076056" y="216024"/>
              <a:chExt cx="3052763" cy="2060848"/>
            </a:xfrm>
          </p:grpSpPr>
          <p:pic>
            <p:nvPicPr>
              <p:cNvPr id="12" name="Picture 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056" y="216024"/>
                <a:ext cx="3052763" cy="2060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7354369" y="400690"/>
                <a:ext cx="502649" cy="422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</a:t>
                </a:r>
                <a:r>
                  <a:rPr lang="en-US" baseline="30000" dirty="0"/>
                  <a:t>–</a:t>
                </a:r>
                <a:r>
                  <a:rPr lang="en-US" dirty="0"/>
                  <a:t> </a:t>
                </a:r>
                <a:endParaRPr lang="en-IN" dirty="0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2712088" y="209349"/>
            <a:ext cx="25218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Gas Phase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22903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aserGroup\Daly\Manuscripts\FIG3-nat1.ep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 bwMode="auto">
          <a:xfrm>
            <a:off x="1654629" y="1914713"/>
            <a:ext cx="8868228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654629" y="449944"/>
            <a:ext cx="8868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Mechanism of catalytic activity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5651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76445"/>
            <a:ext cx="7886700" cy="912127"/>
          </a:xfrm>
        </p:spPr>
        <p:txBody>
          <a:bodyPr/>
          <a:lstStyle/>
          <a:p>
            <a:pPr algn="ctr"/>
            <a:r>
              <a:rPr lang="en-GB" dirty="0" smtClean="0">
                <a:latin typeface="+mn-lt"/>
              </a:rPr>
              <a:t>To Summarise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4" y="1088571"/>
            <a:ext cx="8737600" cy="54718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 smtClean="0"/>
              <a:t>There </a:t>
            </a:r>
            <a:r>
              <a:rPr lang="en-GB" smtClean="0"/>
              <a:t>are </a:t>
            </a:r>
            <a:r>
              <a:rPr lang="en-GB" smtClean="0"/>
              <a:t>many </a:t>
            </a:r>
            <a:r>
              <a:rPr lang="en-GB" dirty="0" smtClean="0"/>
              <a:t>unexplored facets </a:t>
            </a:r>
            <a:r>
              <a:rPr lang="en-GB" smtClean="0"/>
              <a:t>of </a:t>
            </a:r>
            <a:r>
              <a:rPr lang="en-GB" smtClean="0"/>
              <a:t>anion </a:t>
            </a:r>
            <a:r>
              <a:rPr lang="en-GB" dirty="0" smtClean="0"/>
              <a:t>dynamics </a:t>
            </a:r>
          </a:p>
          <a:p>
            <a:pPr algn="just"/>
            <a:r>
              <a:rPr lang="en-GB" dirty="0" smtClean="0"/>
              <a:t>Quantum coherence in attachment of incoherent electron beam</a:t>
            </a:r>
          </a:p>
          <a:p>
            <a:pPr algn="just"/>
            <a:r>
              <a:rPr lang="en-GB" smtClean="0"/>
              <a:t>Site selectivity in dissociation of organic molecules</a:t>
            </a:r>
          </a:p>
          <a:p>
            <a:pPr algn="just"/>
            <a:r>
              <a:rPr lang="en-GB" smtClean="0"/>
              <a:t>Role in catalytic action of free electron</a:t>
            </a:r>
            <a:endParaRPr lang="en-GB" dirty="0"/>
          </a:p>
          <a:p>
            <a:pPr marL="0" indent="0" algn="ctr">
              <a:buNone/>
            </a:pPr>
            <a:r>
              <a:rPr lang="en-GB" i="1" dirty="0" smtClean="0">
                <a:solidFill>
                  <a:srgbClr val="0070C0"/>
                </a:solidFill>
              </a:rPr>
              <a:t>Next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00B050"/>
                </a:solidFill>
              </a:rPr>
              <a:t>Can we control chemical reactions using electrons?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E6A84-2785-4F2A-99BA-482703C3652C}" type="datetime1">
              <a:rPr lang="en-US" smtClean="0"/>
              <a:t>2/27/2019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91B5-8632-4D44-BF51-8BF9CCEDCE9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3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Scanning Tunneling Microscope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844824"/>
            <a:ext cx="653415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1362" y="6222504"/>
            <a:ext cx="4934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Binnig and Rohrer: Nobel Prize 1986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38808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we see molecules using electrons?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43398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r>
              <a:rPr lang="en-US" dirty="0" err="1" smtClean="0">
                <a:latin typeface="+mj-lt"/>
                <a:cs typeface="Times New Roman" pitchFamily="18" charset="0"/>
              </a:rPr>
              <a:t>Pentacene</a:t>
            </a:r>
            <a:endParaRPr lang="en-IN" dirty="0"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728" y="1700809"/>
            <a:ext cx="8468544" cy="414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5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9776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Controlling Molecular Motion With Scanning Tunneling Microscope</a:t>
            </a:r>
            <a:endParaRPr lang="en-IN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777451"/>
            <a:ext cx="9143999" cy="388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7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61928" y="1308720"/>
            <a:ext cx="5886400" cy="5432648"/>
            <a:chOff x="1524000" y="457200"/>
            <a:chExt cx="5968111" cy="640080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0" y="457201"/>
              <a:ext cx="5968111" cy="64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828800" y="457200"/>
              <a:ext cx="5257800" cy="4383087"/>
            </a:xfrm>
            <a:prstGeom prst="rect">
              <a:avLst/>
            </a:prstGeom>
            <a:ln/>
          </p:spPr>
        </p:pic>
      </p:grpSp>
      <p:sp>
        <p:nvSpPr>
          <p:cNvPr id="5" name="TextBox 4"/>
          <p:cNvSpPr txBox="1"/>
          <p:nvPr/>
        </p:nvSpPr>
        <p:spPr>
          <a:xfrm>
            <a:off x="2855641" y="332657"/>
            <a:ext cx="64424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Single Molecule Chemistry!</a:t>
            </a:r>
            <a:endParaRPr lang="en-IN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4192"/>
          <a:stretch>
            <a:fillRect/>
          </a:stretch>
        </p:blipFill>
        <p:spPr bwMode="auto">
          <a:xfrm>
            <a:off x="2423592" y="1844825"/>
            <a:ext cx="7269611" cy="40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03512" y="44624"/>
            <a:ext cx="87849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It can change left handed molecule to right handed molecule</a:t>
            </a:r>
            <a:endParaRPr lang="en-IN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209800" y="152400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i="1">
                <a:solidFill>
                  <a:schemeClr val="folHlink"/>
                </a:solidFill>
                <a:latin typeface="Times New Roman" panose="02020603050405020304" pitchFamily="18" charset="0"/>
              </a:rPr>
              <a:t>O</a:t>
            </a:r>
            <a:r>
              <a:rPr lang="en-GB" altLang="en-US" i="1" baseline="30000">
                <a:solidFill>
                  <a:schemeClr val="folHlink"/>
                </a:solidFill>
                <a:latin typeface="Times New Roman" panose="02020603050405020304" pitchFamily="18" charset="0"/>
              </a:rPr>
              <a:t>-</a:t>
            </a:r>
            <a:r>
              <a:rPr lang="en-GB" altLang="en-US" i="1">
                <a:solidFill>
                  <a:schemeClr val="folHlink"/>
                </a:solidFill>
                <a:latin typeface="Times New Roman" panose="02020603050405020304" pitchFamily="18" charset="0"/>
              </a:rPr>
              <a:t>, O</a:t>
            </a:r>
            <a:r>
              <a:rPr lang="en-GB" altLang="en-US" i="1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2</a:t>
            </a:r>
            <a:r>
              <a:rPr lang="en-GB" altLang="en-US" i="1" baseline="30000">
                <a:solidFill>
                  <a:schemeClr val="folHlink"/>
                </a:solidFill>
                <a:latin typeface="Times New Roman" panose="02020603050405020304" pitchFamily="18" charset="0"/>
              </a:rPr>
              <a:t>-</a:t>
            </a:r>
            <a:r>
              <a:rPr lang="en-GB" altLang="en-US" i="1">
                <a:solidFill>
                  <a:schemeClr val="folHlink"/>
                </a:solidFill>
                <a:latin typeface="Times New Roman" panose="02020603050405020304" pitchFamily="18" charset="0"/>
              </a:rPr>
              <a:t>, O</a:t>
            </a:r>
            <a:r>
              <a:rPr lang="en-GB" altLang="en-US" i="1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3</a:t>
            </a:r>
            <a:r>
              <a:rPr lang="en-GB" altLang="en-US" i="1" baseline="30000">
                <a:solidFill>
                  <a:schemeClr val="folHlink"/>
                </a:solidFill>
                <a:latin typeface="Times New Roman" panose="02020603050405020304" pitchFamily="18" charset="0"/>
              </a:rPr>
              <a:t>-</a:t>
            </a:r>
            <a:r>
              <a:rPr lang="en-GB" altLang="en-US" i="1">
                <a:solidFill>
                  <a:schemeClr val="folHlink"/>
                </a:solidFill>
                <a:latin typeface="Times New Roman" panose="02020603050405020304" pitchFamily="18" charset="0"/>
              </a:rPr>
              <a:t>, CO</a:t>
            </a:r>
            <a:r>
              <a:rPr lang="en-GB" altLang="en-US" i="1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2</a:t>
            </a:r>
            <a:r>
              <a:rPr lang="en-GB" altLang="en-US" i="1" baseline="30000">
                <a:solidFill>
                  <a:schemeClr val="folHlink"/>
                </a:solidFill>
                <a:latin typeface="Times New Roman" panose="02020603050405020304" pitchFamily="18" charset="0"/>
              </a:rPr>
              <a:t>-</a:t>
            </a:r>
            <a:r>
              <a:rPr lang="en-GB" altLang="en-US" i="1">
                <a:solidFill>
                  <a:schemeClr val="folHlink"/>
                </a:solidFill>
                <a:latin typeface="Times New Roman" panose="02020603050405020304" pitchFamily="18" charset="0"/>
              </a:rPr>
              <a:t>, NO</a:t>
            </a:r>
            <a:r>
              <a:rPr lang="en-GB" altLang="en-US" i="1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i="1" baseline="30000">
                <a:solidFill>
                  <a:schemeClr val="folHlink"/>
                </a:solidFill>
                <a:latin typeface="Times New Roman" panose="02020603050405020304" pitchFamily="18" charset="0"/>
              </a:rPr>
              <a:t>-</a:t>
            </a:r>
            <a:r>
              <a:rPr lang="en-GB" altLang="en-US" i="1">
                <a:solidFill>
                  <a:schemeClr val="folHlink"/>
                </a:solidFill>
                <a:latin typeface="Times New Roman" panose="02020603050405020304" pitchFamily="18" charset="0"/>
              </a:rPr>
              <a:t>, etc.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1"/>
            <a:ext cx="350520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4" descr="auro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00400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563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3" y="2057401"/>
            <a:ext cx="6632575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173962" y="620689"/>
            <a:ext cx="58023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Play with the molecules!</a:t>
            </a:r>
            <a:endParaRPr lang="en-IN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888" y="1736728"/>
            <a:ext cx="7886700" cy="2852737"/>
          </a:xfrm>
        </p:spPr>
        <p:txBody>
          <a:bodyPr/>
          <a:lstStyle/>
          <a:p>
            <a:r>
              <a:rPr lang="en-GB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6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905000" y="152400"/>
            <a:ext cx="838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i="1">
                <a:solidFill>
                  <a:schemeClr val="folHlink"/>
                </a:solidFill>
                <a:latin typeface="Times New Roman" panose="02020603050405020304" pitchFamily="18" charset="0"/>
              </a:rPr>
              <a:t>Etching (IC’s, cleaning):</a:t>
            </a:r>
            <a:br>
              <a:rPr lang="en-GB" altLang="en-US" i="1">
                <a:solidFill>
                  <a:schemeClr val="folHlink"/>
                </a:solidFill>
                <a:latin typeface="Times New Roman" panose="02020603050405020304" pitchFamily="18" charset="0"/>
              </a:rPr>
            </a:br>
            <a:r>
              <a:rPr lang="en-GB" altLang="en-US" i="1">
                <a:solidFill>
                  <a:schemeClr val="folHlink"/>
                </a:solidFill>
                <a:latin typeface="Times New Roman" panose="02020603050405020304" pitchFamily="18" charset="0"/>
              </a:rPr>
              <a:t>		CF</a:t>
            </a:r>
            <a:r>
              <a:rPr lang="en-GB" altLang="en-US" i="1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4</a:t>
            </a:r>
            <a:r>
              <a:rPr lang="en-GB" altLang="en-US" i="1">
                <a:solidFill>
                  <a:schemeClr val="folHlink"/>
                </a:solidFill>
                <a:latin typeface="Times New Roman" panose="02020603050405020304" pitchFamily="18" charset="0"/>
              </a:rPr>
              <a:t>, C</a:t>
            </a:r>
            <a:r>
              <a:rPr lang="en-GB" altLang="en-US" i="1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2</a:t>
            </a:r>
            <a:r>
              <a:rPr lang="en-GB" altLang="en-US" i="1">
                <a:solidFill>
                  <a:schemeClr val="folHlink"/>
                </a:solidFill>
                <a:latin typeface="Times New Roman" panose="02020603050405020304" pitchFamily="18" charset="0"/>
              </a:rPr>
              <a:t>F</a:t>
            </a:r>
            <a:r>
              <a:rPr lang="en-GB" altLang="en-US" i="1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6</a:t>
            </a:r>
            <a:r>
              <a:rPr lang="en-GB" altLang="en-US" i="1">
                <a:solidFill>
                  <a:schemeClr val="folHlink"/>
                </a:solidFill>
                <a:latin typeface="Times New Roman" panose="02020603050405020304" pitchFamily="18" charset="0"/>
              </a:rPr>
              <a:t>, C</a:t>
            </a:r>
            <a:r>
              <a:rPr lang="en-GB" altLang="en-US" i="1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3</a:t>
            </a:r>
            <a:r>
              <a:rPr lang="en-GB" altLang="en-US" i="1">
                <a:solidFill>
                  <a:schemeClr val="folHlink"/>
                </a:solidFill>
                <a:latin typeface="Times New Roman" panose="02020603050405020304" pitchFamily="18" charset="0"/>
              </a:rPr>
              <a:t>F</a:t>
            </a:r>
            <a:r>
              <a:rPr lang="en-GB" altLang="en-US" i="1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8</a:t>
            </a:r>
            <a:r>
              <a:rPr lang="en-GB" altLang="en-US" i="1">
                <a:solidFill>
                  <a:schemeClr val="folHlink"/>
                </a:solidFill>
                <a:latin typeface="Times New Roman" panose="02020603050405020304" pitchFamily="18" charset="0"/>
              </a:rPr>
              <a:t>, SF</a:t>
            </a:r>
            <a:r>
              <a:rPr lang="en-GB" altLang="en-US" i="1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6</a:t>
            </a:r>
            <a:r>
              <a:rPr lang="en-GB" altLang="en-US" i="1">
                <a:solidFill>
                  <a:schemeClr val="folHlink"/>
                </a:solidFill>
                <a:latin typeface="Times New Roman" panose="02020603050405020304" pitchFamily="18" charset="0"/>
              </a:rPr>
              <a:t>, O</a:t>
            </a:r>
            <a:r>
              <a:rPr lang="en-GB" altLang="en-US" i="1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2</a:t>
            </a:r>
            <a:r>
              <a:rPr lang="en-GB" altLang="en-US" i="1">
                <a:solidFill>
                  <a:schemeClr val="folHlink"/>
                </a:solidFill>
                <a:latin typeface="Times New Roman" panose="02020603050405020304" pitchFamily="18" charset="0"/>
              </a:rPr>
              <a:t>…</a:t>
            </a:r>
            <a:br>
              <a:rPr lang="en-GB" altLang="en-US" i="1">
                <a:solidFill>
                  <a:schemeClr val="folHlink"/>
                </a:solidFill>
                <a:latin typeface="Times New Roman" panose="02020603050405020304" pitchFamily="18" charset="0"/>
              </a:rPr>
            </a:br>
            <a:r>
              <a:rPr lang="en-GB" altLang="en-US" sz="1600" i="1">
                <a:solidFill>
                  <a:schemeClr val="folHlink"/>
                </a:solidFill>
                <a:latin typeface="Times New Roman" panose="02020603050405020304" pitchFamily="18" charset="0"/>
              </a:rPr>
              <a:t/>
            </a:r>
            <a:br>
              <a:rPr lang="en-GB" altLang="en-US" sz="1600" i="1">
                <a:solidFill>
                  <a:schemeClr val="folHlink"/>
                </a:solidFill>
                <a:latin typeface="Times New Roman" panose="02020603050405020304" pitchFamily="18" charset="0"/>
              </a:rPr>
            </a:br>
            <a:r>
              <a:rPr lang="en-GB" altLang="en-US" i="1">
                <a:solidFill>
                  <a:schemeClr val="folHlink"/>
                </a:solidFill>
                <a:latin typeface="Times New Roman" panose="02020603050405020304" pitchFamily="18" charset="0"/>
              </a:rPr>
              <a:t>Deposition: </a:t>
            </a:r>
            <a:br>
              <a:rPr lang="en-GB" altLang="en-US" i="1">
                <a:solidFill>
                  <a:schemeClr val="folHlink"/>
                </a:solidFill>
                <a:latin typeface="Times New Roman" panose="02020603050405020304" pitchFamily="18" charset="0"/>
              </a:rPr>
            </a:br>
            <a:r>
              <a:rPr lang="en-GB" altLang="en-US" i="1">
                <a:solidFill>
                  <a:schemeClr val="folHlink"/>
                </a:solidFill>
                <a:latin typeface="Times New Roman" panose="02020603050405020304" pitchFamily="18" charset="0"/>
              </a:rPr>
              <a:t>	CH</a:t>
            </a:r>
            <a:r>
              <a:rPr lang="en-GB" altLang="en-US" i="1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4</a:t>
            </a:r>
            <a:r>
              <a:rPr lang="en-GB" altLang="en-US" i="1">
                <a:solidFill>
                  <a:schemeClr val="folHlink"/>
                </a:solidFill>
                <a:latin typeface="Times New Roman" panose="02020603050405020304" pitchFamily="18" charset="0"/>
              </a:rPr>
              <a:t>, SiH</a:t>
            </a:r>
            <a:r>
              <a:rPr lang="en-GB" altLang="en-US" i="1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4</a:t>
            </a:r>
            <a:r>
              <a:rPr lang="en-GB" altLang="en-US" i="1">
                <a:solidFill>
                  <a:schemeClr val="folHlink"/>
                </a:solidFill>
                <a:latin typeface="Times New Roman" panose="02020603050405020304" pitchFamily="18" charset="0"/>
              </a:rPr>
              <a:t>, NH</a:t>
            </a:r>
            <a:r>
              <a:rPr lang="en-GB" altLang="en-US" i="1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3</a:t>
            </a:r>
            <a:endParaRPr lang="en-GB" altLang="en-US" i="1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0179" name="Picture 3" descr="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86201"/>
            <a:ext cx="32766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GEC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576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286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438400" y="228600"/>
            <a:ext cx="861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i="1">
                <a:solidFill>
                  <a:schemeClr val="folHlink"/>
                </a:solidFill>
                <a:latin typeface="Times New Roman" panose="02020603050405020304" pitchFamily="18" charset="0"/>
              </a:rPr>
              <a:t>Excimer media: Ar, Kr, Xe 							+ F</a:t>
            </a:r>
            <a:r>
              <a:rPr lang="en-GB" altLang="en-US" i="1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2</a:t>
            </a:r>
            <a:r>
              <a:rPr lang="en-GB" altLang="en-US" i="1">
                <a:solidFill>
                  <a:schemeClr val="folHlink"/>
                </a:solidFill>
                <a:latin typeface="Times New Roman" panose="02020603050405020304" pitchFamily="18" charset="0"/>
              </a:rPr>
              <a:t>, Cl</a:t>
            </a:r>
            <a:r>
              <a:rPr lang="en-GB" altLang="en-US" i="1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2</a:t>
            </a:r>
            <a:br>
              <a:rPr lang="en-GB" altLang="en-US" i="1" baseline="-25000">
                <a:solidFill>
                  <a:schemeClr val="folHlink"/>
                </a:solidFill>
                <a:latin typeface="Times New Roman" panose="02020603050405020304" pitchFamily="18" charset="0"/>
              </a:rPr>
            </a:br>
            <a:r>
              <a:rPr lang="en-GB" altLang="en-US" i="1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/>
            </a:r>
            <a:br>
              <a:rPr lang="en-GB" altLang="en-US" i="1" baseline="-25000">
                <a:solidFill>
                  <a:schemeClr val="folHlink"/>
                </a:solidFill>
                <a:latin typeface="Times New Roman" panose="02020603050405020304" pitchFamily="18" charset="0"/>
              </a:rPr>
            </a:br>
            <a:r>
              <a:rPr lang="en-GB" altLang="en-US" i="1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/>
            </a:r>
            <a:br>
              <a:rPr lang="en-GB" altLang="en-US" i="1" baseline="-25000">
                <a:solidFill>
                  <a:schemeClr val="folHlink"/>
                </a:solidFill>
                <a:latin typeface="Times New Roman" panose="02020603050405020304" pitchFamily="18" charset="0"/>
              </a:rPr>
            </a:br>
            <a:r>
              <a:rPr lang="en-GB" altLang="en-US" i="1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				Discharge lamps</a:t>
            </a:r>
            <a:endParaRPr lang="en-GB" altLang="en-US" i="1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03" name="Picture 3" descr="excimerla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76601"/>
            <a:ext cx="43053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35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pellet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46201"/>
            <a:ext cx="6705600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743200" y="304800"/>
            <a:ext cx="685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400" b="1" i="1">
                <a:solidFill>
                  <a:schemeClr val="folHlink"/>
                </a:solidFill>
                <a:latin typeface="Times New Roman" panose="02020603050405020304" pitchFamily="18" charset="0"/>
              </a:rPr>
              <a:t>Gaseous Dielectrics</a:t>
            </a:r>
          </a:p>
        </p:txBody>
      </p:sp>
    </p:spTree>
    <p:extLst>
      <p:ext uri="{BB962C8B-B14F-4D97-AF65-F5344CB8AC3E}">
        <p14:creationId xmlns:p14="http://schemas.microsoft.com/office/powerpoint/2010/main" val="286942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801"/>
            <a:ext cx="579120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667000" y="152400"/>
            <a:ext cx="731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400" b="1" i="1">
                <a:solidFill>
                  <a:schemeClr val="folHlink"/>
                </a:solidFill>
                <a:latin typeface="Times New Roman" panose="02020603050405020304" pitchFamily="18" charset="0"/>
              </a:rPr>
              <a:t>Radiation Damage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590800" y="1143001"/>
            <a:ext cx="731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 i="1">
                <a:latin typeface="Times New Roman" panose="02020603050405020304" pitchFamily="18" charset="0"/>
              </a:rPr>
              <a:t>5 x 10 </a:t>
            </a:r>
            <a:r>
              <a:rPr lang="en-US" altLang="en-US" sz="2400" i="1" baseline="30000">
                <a:latin typeface="Times New Roman" panose="02020603050405020304" pitchFamily="18" charset="0"/>
              </a:rPr>
              <a:t>4</a:t>
            </a:r>
            <a:r>
              <a:rPr lang="en-US" altLang="en-US" sz="2400" i="1">
                <a:latin typeface="Times New Roman" panose="02020603050405020304" pitchFamily="18" charset="0"/>
              </a:rPr>
              <a:t> electrons per MeV energy of the radiation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en-US" sz="2400" i="1">
                <a:latin typeface="Times New Roman" panose="02020603050405020304" pitchFamily="18" charset="0"/>
              </a:rPr>
              <a:t>Electron energy varying upto ~ 20 eV</a:t>
            </a:r>
          </a:p>
        </p:txBody>
      </p:sp>
    </p:spTree>
    <p:extLst>
      <p:ext uri="{BB962C8B-B14F-4D97-AF65-F5344CB8AC3E}">
        <p14:creationId xmlns:p14="http://schemas.microsoft.com/office/powerpoint/2010/main" val="548961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1207</Words>
  <Application>Microsoft Office PowerPoint</Application>
  <PresentationFormat>Widescreen</PresentationFormat>
  <Paragraphs>326</Paragraphs>
  <Slides>51</Slides>
  <Notes>4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4" baseType="lpstr">
      <vt:lpstr>Arial</vt:lpstr>
      <vt:lpstr>Calibri</vt:lpstr>
      <vt:lpstr>Calibri Light</vt:lpstr>
      <vt:lpstr>Cambria Math</vt:lpstr>
      <vt:lpstr>Garamond</vt:lpstr>
      <vt:lpstr>Georgia</vt:lpstr>
      <vt:lpstr>Sylfaen</vt:lpstr>
      <vt:lpstr>Symbol</vt:lpstr>
      <vt:lpstr>Times New Roman</vt:lpstr>
      <vt:lpstr>Wingdings</vt:lpstr>
      <vt:lpstr>Office Theme</vt:lpstr>
      <vt:lpstr>Equation</vt:lpstr>
      <vt:lpstr>Graph</vt:lpstr>
      <vt:lpstr>Interesting Yet Hitherto Unknown World of Molecular Anions</vt:lpstr>
      <vt:lpstr>Acknowledgement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Negative Ion Resonances</vt:lpstr>
      <vt:lpstr>Basic electron collision processes in molecules</vt:lpstr>
      <vt:lpstr>Schematic of Electron Molecule Collision for DEA</vt:lpstr>
      <vt:lpstr>DEA Cross Section</vt:lpstr>
      <vt:lpstr>Quantum Coherence in Dissociative Electron Attachment </vt:lpstr>
      <vt:lpstr>Dissociative Electron Attachment to H2</vt:lpstr>
      <vt:lpstr>Angular Distribution of Fragments</vt:lpstr>
      <vt:lpstr>PowerPoint Presentation</vt:lpstr>
      <vt:lpstr>PowerPoint Presentation</vt:lpstr>
      <vt:lpstr>PowerPoint Presentation</vt:lpstr>
      <vt:lpstr>Potential Energy Curves</vt:lpstr>
      <vt:lpstr>PowerPoint Presentation</vt:lpstr>
      <vt:lpstr>Momentum Images</vt:lpstr>
      <vt:lpstr>PowerPoint Presentation</vt:lpstr>
      <vt:lpstr>Contrast of the Interference Pattern</vt:lpstr>
      <vt:lpstr>PowerPoint Presentation</vt:lpstr>
      <vt:lpstr>Estimate of the Symmetry Breaking</vt:lpstr>
      <vt:lpstr>Breaking Inversion Symmetry</vt:lpstr>
      <vt:lpstr>Some interesting points</vt:lpstr>
      <vt:lpstr>What about the electron ejection channel?</vt:lpstr>
      <vt:lpstr>Site Selectivity in  Dissociative Electron Attachment </vt:lpstr>
      <vt:lpstr>PowerPoint Presentation</vt:lpstr>
      <vt:lpstr>Site Selectivity in Dissociative Electron Attachment (DEA)</vt:lpstr>
      <vt:lpstr>Hˉ from Amine</vt:lpstr>
      <vt:lpstr>Site Selectivity In DEA Beyond Threshold</vt:lpstr>
      <vt:lpstr>For Thiol Group</vt:lpstr>
      <vt:lpstr>Free Electron as a Catalyst</vt:lpstr>
      <vt:lpstr>Catalyst</vt:lpstr>
      <vt:lpstr>PowerPoint Presentation</vt:lpstr>
      <vt:lpstr>Electron Irradiation of Formic Acid Film</vt:lpstr>
      <vt:lpstr>PowerPoint Presentation</vt:lpstr>
      <vt:lpstr>PowerPoint Presentation</vt:lpstr>
      <vt:lpstr>PowerPoint Presentation</vt:lpstr>
      <vt:lpstr>To Summarise</vt:lpstr>
      <vt:lpstr>Scanning Tunneling Microscope</vt:lpstr>
      <vt:lpstr>Can we see molecules using electrons?</vt:lpstr>
      <vt:lpstr>Controlling Molecular Motion With Scanning Tunneling Microscope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Interesting Yet Hitherto Unknown World of Molecular Anions</dc:title>
  <dc:creator>Vaibhav</dc:creator>
  <cp:lastModifiedBy>Vaibhav</cp:lastModifiedBy>
  <cp:revision>3</cp:revision>
  <dcterms:created xsi:type="dcterms:W3CDTF">2019-02-26T19:19:58Z</dcterms:created>
  <dcterms:modified xsi:type="dcterms:W3CDTF">2019-02-26T19:42:31Z</dcterms:modified>
</cp:coreProperties>
</file>